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38"/>
  </p:notesMasterIdLst>
  <p:sldIdLst>
    <p:sldId id="256" r:id="rId3"/>
    <p:sldId id="275" r:id="rId4"/>
    <p:sldId id="320" r:id="rId5"/>
    <p:sldId id="321" r:id="rId6"/>
    <p:sldId id="335" r:id="rId7"/>
    <p:sldId id="322" r:id="rId8"/>
    <p:sldId id="258" r:id="rId9"/>
    <p:sldId id="306" r:id="rId10"/>
    <p:sldId id="304" r:id="rId11"/>
    <p:sldId id="308" r:id="rId12"/>
    <p:sldId id="307" r:id="rId13"/>
    <p:sldId id="312" r:id="rId14"/>
    <p:sldId id="305" r:id="rId15"/>
    <p:sldId id="313" r:id="rId16"/>
    <p:sldId id="314" r:id="rId17"/>
    <p:sldId id="315" r:id="rId18"/>
    <p:sldId id="316" r:id="rId19"/>
    <p:sldId id="317" r:id="rId20"/>
    <p:sldId id="323" r:id="rId21"/>
    <p:sldId id="331" r:id="rId22"/>
    <p:sldId id="332" r:id="rId23"/>
    <p:sldId id="318" r:id="rId24"/>
    <p:sldId id="328" r:id="rId25"/>
    <p:sldId id="329" r:id="rId26"/>
    <p:sldId id="330" r:id="rId27"/>
    <p:sldId id="324" r:id="rId28"/>
    <p:sldId id="326" r:id="rId29"/>
    <p:sldId id="333" r:id="rId30"/>
    <p:sldId id="327" r:id="rId31"/>
    <p:sldId id="325" r:id="rId32"/>
    <p:sldId id="319" r:id="rId33"/>
    <p:sldId id="334" r:id="rId34"/>
    <p:sldId id="336" r:id="rId35"/>
    <p:sldId id="337" r:id="rId36"/>
    <p:sldId id="261"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6984"/>
    <a:srgbClr val="73C1D3"/>
    <a:srgbClr val="2E6A83"/>
    <a:srgbClr val="102E5B"/>
    <a:srgbClr val="00053D"/>
    <a:srgbClr val="EAECEF"/>
    <a:srgbClr val="FCCA07"/>
    <a:srgbClr val="354B5E"/>
    <a:srgbClr val="D9D9D9"/>
    <a:srgbClr val="CC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2" autoAdjust="0"/>
    <p:restoredTop sz="94710" autoAdjust="0"/>
  </p:normalViewPr>
  <p:slideViewPr>
    <p:cSldViewPr snapToGrid="0">
      <p:cViewPr>
        <p:scale>
          <a:sx n="112" d="100"/>
          <a:sy n="112" d="100"/>
        </p:scale>
        <p:origin x="-112" y="448"/>
      </p:cViewPr>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9801" name="副标题 2"/>
          <p:cNvSpPr>
            <a:spLocks noGrp="1"/>
          </p:cNvSpPr>
          <p:nvPr>
            <p:ph type="subTitle" idx="1" hasCustomPrompt="1"/>
          </p:nvPr>
        </p:nvSpPr>
        <p:spPr>
          <a:xfrm>
            <a:off x="1060047" y="4382822"/>
            <a:ext cx="7849042" cy="558799"/>
          </a:xfrm>
        </p:spPr>
        <p:txBody>
          <a:bodyPr anchor="t">
            <a:normAutofit/>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8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200" name="任意多边形 199"/>
          <p:cNvSpPr/>
          <p:nvPr userDrawn="1"/>
        </p:nvSpPr>
        <p:spPr>
          <a:xfrm>
            <a:off x="1" y="1"/>
            <a:ext cx="5240431" cy="2676823"/>
          </a:xfrm>
          <a:custGeom>
            <a:avLst/>
            <a:gdLst>
              <a:gd name="connsiteX0" fmla="*/ 0 w 5240431"/>
              <a:gd name="connsiteY0" fmla="*/ 2503135 h 2676823"/>
              <a:gd name="connsiteX1" fmla="*/ 9911 w 5240431"/>
              <a:gd name="connsiteY1" fmla="*/ 2509550 h 2676823"/>
              <a:gd name="connsiteX2" fmla="*/ 9911 w 5240431"/>
              <a:gd name="connsiteY2" fmla="*/ 2666890 h 2676823"/>
              <a:gd name="connsiteX3" fmla="*/ 6246 w 5240431"/>
              <a:gd name="connsiteY3" fmla="*/ 2670563 h 2676823"/>
              <a:gd name="connsiteX4" fmla="*/ 0 w 5240431"/>
              <a:gd name="connsiteY4" fmla="*/ 2676823 h 2676823"/>
              <a:gd name="connsiteX5" fmla="*/ 2708616 w 5240431"/>
              <a:gd name="connsiteY5" fmla="*/ 1766419 h 2676823"/>
              <a:gd name="connsiteX6" fmla="*/ 2786187 w 5240431"/>
              <a:gd name="connsiteY6" fmla="*/ 1798350 h 2676823"/>
              <a:gd name="connsiteX7" fmla="*/ 2786187 w 5240431"/>
              <a:gd name="connsiteY7" fmla="*/ 1955690 h 2676823"/>
              <a:gd name="connsiteX8" fmla="*/ 2553473 w 5240431"/>
              <a:gd name="connsiteY8" fmla="*/ 2190775 h 2676823"/>
              <a:gd name="connsiteX9" fmla="*/ 2398330 w 5240431"/>
              <a:gd name="connsiteY9" fmla="*/ 2190775 h 2676823"/>
              <a:gd name="connsiteX10" fmla="*/ 2398330 w 5240431"/>
              <a:gd name="connsiteY10" fmla="*/ 2033434 h 2676823"/>
              <a:gd name="connsiteX11" fmla="*/ 2631044 w 5240431"/>
              <a:gd name="connsiteY11" fmla="*/ 1798350 h 2676823"/>
              <a:gd name="connsiteX12" fmla="*/ 2708616 w 5240431"/>
              <a:gd name="connsiteY12" fmla="*/ 1766419 h 2676823"/>
              <a:gd name="connsiteX13" fmla="*/ 2332831 w 5240431"/>
              <a:gd name="connsiteY13" fmla="*/ 1631499 h 2676823"/>
              <a:gd name="connsiteX14" fmla="*/ 2410277 w 5240431"/>
              <a:gd name="connsiteY14" fmla="*/ 1663483 h 2676823"/>
              <a:gd name="connsiteX15" fmla="*/ 2410277 w 5240431"/>
              <a:gd name="connsiteY15" fmla="*/ 1821082 h 2676823"/>
              <a:gd name="connsiteX16" fmla="*/ 2255386 w 5240431"/>
              <a:gd name="connsiteY16" fmla="*/ 1821082 h 2676823"/>
              <a:gd name="connsiteX17" fmla="*/ 2255386 w 5240431"/>
              <a:gd name="connsiteY17" fmla="*/ 1663483 h 2676823"/>
              <a:gd name="connsiteX18" fmla="*/ 2332831 w 5240431"/>
              <a:gd name="connsiteY18" fmla="*/ 1631499 h 2676823"/>
              <a:gd name="connsiteX19" fmla="*/ 2816565 w 5240431"/>
              <a:gd name="connsiteY19" fmla="*/ 1142958 h 2676823"/>
              <a:gd name="connsiteX20" fmla="*/ 2894136 w 5240431"/>
              <a:gd name="connsiteY20" fmla="*/ 1176167 h 2676823"/>
              <a:gd name="connsiteX21" fmla="*/ 2894136 w 5240431"/>
              <a:gd name="connsiteY21" fmla="*/ 1332986 h 2676823"/>
              <a:gd name="connsiteX22" fmla="*/ 2661422 w 5240431"/>
              <a:gd name="connsiteY22" fmla="*/ 1567293 h 2676823"/>
              <a:gd name="connsiteX23" fmla="*/ 2506280 w 5240431"/>
              <a:gd name="connsiteY23" fmla="*/ 1567293 h 2676823"/>
              <a:gd name="connsiteX24" fmla="*/ 2506280 w 5240431"/>
              <a:gd name="connsiteY24" fmla="*/ 1410473 h 2676823"/>
              <a:gd name="connsiteX25" fmla="*/ 2738994 w 5240431"/>
              <a:gd name="connsiteY25" fmla="*/ 1176167 h 2676823"/>
              <a:gd name="connsiteX26" fmla="*/ 2816565 w 5240431"/>
              <a:gd name="connsiteY26" fmla="*/ 1142958 h 2676823"/>
              <a:gd name="connsiteX27" fmla="*/ 1805646 w 5240431"/>
              <a:gd name="connsiteY27" fmla="*/ 1131410 h 2676823"/>
              <a:gd name="connsiteX28" fmla="*/ 1883180 w 5240431"/>
              <a:gd name="connsiteY28" fmla="*/ 1163314 h 2676823"/>
              <a:gd name="connsiteX29" fmla="*/ 1883180 w 5240431"/>
              <a:gd name="connsiteY29" fmla="*/ 1320523 h 2676823"/>
              <a:gd name="connsiteX30" fmla="*/ 1556429 w 5240431"/>
              <a:gd name="connsiteY30" fmla="*/ 1649736 h 2676823"/>
              <a:gd name="connsiteX31" fmla="*/ 1401360 w 5240431"/>
              <a:gd name="connsiteY31" fmla="*/ 1649736 h 2676823"/>
              <a:gd name="connsiteX32" fmla="*/ 1401360 w 5240431"/>
              <a:gd name="connsiteY32" fmla="*/ 1492528 h 2676823"/>
              <a:gd name="connsiteX33" fmla="*/ 1728111 w 5240431"/>
              <a:gd name="connsiteY33" fmla="*/ 1163314 h 2676823"/>
              <a:gd name="connsiteX34" fmla="*/ 1805646 w 5240431"/>
              <a:gd name="connsiteY34" fmla="*/ 1131410 h 2676823"/>
              <a:gd name="connsiteX35" fmla="*/ 4929462 w 5240431"/>
              <a:gd name="connsiteY35" fmla="*/ 0 h 2676823"/>
              <a:gd name="connsiteX36" fmla="*/ 5240431 w 5240431"/>
              <a:gd name="connsiteY36" fmla="*/ 0 h 2676823"/>
              <a:gd name="connsiteX37" fmla="*/ 5233955 w 5240431"/>
              <a:gd name="connsiteY37" fmla="*/ 6527 h 2676823"/>
              <a:gd name="connsiteX38" fmla="*/ 3277649 w 5240431"/>
              <a:gd name="connsiteY38" fmla="*/ 1978392 h 2676823"/>
              <a:gd name="connsiteX39" fmla="*/ 3122493 w 5240431"/>
              <a:gd name="connsiteY39" fmla="*/ 1978392 h 2676823"/>
              <a:gd name="connsiteX40" fmla="*/ 3122493 w 5240431"/>
              <a:gd name="connsiteY40" fmla="*/ 1821340 h 2676823"/>
              <a:gd name="connsiteX41" fmla="*/ 4736054 w 5240431"/>
              <a:gd name="connsiteY41" fmla="*/ 194947 h 2676823"/>
              <a:gd name="connsiteX42" fmla="*/ 4417601 w 5240431"/>
              <a:gd name="connsiteY42" fmla="*/ 0 h 2676823"/>
              <a:gd name="connsiteX43" fmla="*/ 4728653 w 5240431"/>
              <a:gd name="connsiteY43" fmla="*/ 0 h 2676823"/>
              <a:gd name="connsiteX44" fmla="*/ 4590647 w 5240431"/>
              <a:gd name="connsiteY44" fmla="*/ 139018 h 2676823"/>
              <a:gd name="connsiteX45" fmla="*/ 3021802 w 5240431"/>
              <a:gd name="connsiteY45" fmla="*/ 1719371 h 2676823"/>
              <a:gd name="connsiteX46" fmla="*/ 2866647 w 5240431"/>
              <a:gd name="connsiteY46" fmla="*/ 1719371 h 2676823"/>
              <a:gd name="connsiteX47" fmla="*/ 2866647 w 5240431"/>
              <a:gd name="connsiteY47" fmla="*/ 1562331 h 2676823"/>
              <a:gd name="connsiteX48" fmla="*/ 4294221 w 5240431"/>
              <a:gd name="connsiteY48" fmla="*/ 124285 h 2676823"/>
              <a:gd name="connsiteX49" fmla="*/ 3905776 w 5240431"/>
              <a:gd name="connsiteY49" fmla="*/ 0 h 2676823"/>
              <a:gd name="connsiteX50" fmla="*/ 4216768 w 5240431"/>
              <a:gd name="connsiteY50" fmla="*/ 0 h 2676823"/>
              <a:gd name="connsiteX51" fmla="*/ 4129503 w 5240431"/>
              <a:gd name="connsiteY51" fmla="*/ 87963 h 2676823"/>
              <a:gd name="connsiteX52" fmla="*/ 3128169 w 5240431"/>
              <a:gd name="connsiteY52" fmla="*/ 1097321 h 2676823"/>
              <a:gd name="connsiteX53" fmla="*/ 2973009 w 5240431"/>
              <a:gd name="connsiteY53" fmla="*/ 1097321 h 2676823"/>
              <a:gd name="connsiteX54" fmla="*/ 2973009 w 5240431"/>
              <a:gd name="connsiteY54" fmla="*/ 940241 h 2676823"/>
              <a:gd name="connsiteX55" fmla="*/ 3792695 w 5240431"/>
              <a:gd name="connsiteY55" fmla="*/ 113987 h 2676823"/>
              <a:gd name="connsiteX56" fmla="*/ 3393133 w 5240431"/>
              <a:gd name="connsiteY56" fmla="*/ 0 h 2676823"/>
              <a:gd name="connsiteX57" fmla="*/ 3705157 w 5240431"/>
              <a:gd name="connsiteY57" fmla="*/ 0 h 2676823"/>
              <a:gd name="connsiteX58" fmla="*/ 3581665 w 5240431"/>
              <a:gd name="connsiteY58" fmla="*/ 124500 h 2676823"/>
              <a:gd name="connsiteX59" fmla="*/ 1766420 w 5240431"/>
              <a:gd name="connsiteY59" fmla="*/ 1954571 h 2676823"/>
              <a:gd name="connsiteX60" fmla="*/ 1609362 w 5240431"/>
              <a:gd name="connsiteY60" fmla="*/ 1954571 h 2676823"/>
              <a:gd name="connsiteX61" fmla="*/ 1609362 w 5240431"/>
              <a:gd name="connsiteY61" fmla="*/ 1797491 h 2676823"/>
              <a:gd name="connsiteX62" fmla="*/ 3261929 w 5240431"/>
              <a:gd name="connsiteY62" fmla="*/ 132213 h 2676823"/>
              <a:gd name="connsiteX63" fmla="*/ 2883536 w 5240431"/>
              <a:gd name="connsiteY63" fmla="*/ 0 h 2676823"/>
              <a:gd name="connsiteX64" fmla="*/ 3194511 w 5240431"/>
              <a:gd name="connsiteY64" fmla="*/ 0 h 2676823"/>
              <a:gd name="connsiteX65" fmla="*/ 3120040 w 5240431"/>
              <a:gd name="connsiteY65" fmla="*/ 75068 h 2676823"/>
              <a:gd name="connsiteX66" fmla="*/ 2118769 w 5240431"/>
              <a:gd name="connsiteY66" fmla="*/ 1084363 h 2676823"/>
              <a:gd name="connsiteX67" fmla="*/ 1963618 w 5240431"/>
              <a:gd name="connsiteY67" fmla="*/ 1084363 h 2676823"/>
              <a:gd name="connsiteX68" fmla="*/ 1963618 w 5240431"/>
              <a:gd name="connsiteY68" fmla="*/ 927293 h 2676823"/>
              <a:gd name="connsiteX69" fmla="*/ 2782866 w 5240431"/>
              <a:gd name="connsiteY69" fmla="*/ 101477 h 2676823"/>
              <a:gd name="connsiteX70" fmla="*/ 2346696 w 5240431"/>
              <a:gd name="connsiteY70" fmla="*/ 0 h 2676823"/>
              <a:gd name="connsiteX71" fmla="*/ 2657693 w 5240431"/>
              <a:gd name="connsiteY71" fmla="*/ 0 h 2676823"/>
              <a:gd name="connsiteX72" fmla="*/ 2508369 w 5240431"/>
              <a:gd name="connsiteY72" fmla="*/ 150464 h 2676823"/>
              <a:gd name="connsiteX73" fmla="*/ 245532 w 5240431"/>
              <a:gd name="connsiteY73" fmla="*/ 2430577 h 2676823"/>
              <a:gd name="connsiteX74" fmla="*/ 88525 w 5240431"/>
              <a:gd name="connsiteY74" fmla="*/ 2430577 h 2676823"/>
              <a:gd name="connsiteX75" fmla="*/ 88525 w 5240431"/>
              <a:gd name="connsiteY75" fmla="*/ 2275404 h 2676823"/>
              <a:gd name="connsiteX76" fmla="*/ 2188947 w 5240431"/>
              <a:gd name="connsiteY76" fmla="*/ 158953 h 2676823"/>
              <a:gd name="connsiteX77" fmla="*/ 1833946 w 5240431"/>
              <a:gd name="connsiteY77" fmla="*/ 0 h 2676823"/>
              <a:gd name="connsiteX78" fmla="*/ 2146206 w 5240431"/>
              <a:gd name="connsiteY78" fmla="*/ 0 h 2676823"/>
              <a:gd name="connsiteX79" fmla="*/ 2014475 w 5240431"/>
              <a:gd name="connsiteY79" fmla="*/ 132686 h 2676823"/>
              <a:gd name="connsiteX80" fmla="*/ 241178 w 5240431"/>
              <a:gd name="connsiteY80" fmla="*/ 1918833 h 2676823"/>
              <a:gd name="connsiteX81" fmla="*/ 0 w 5240431"/>
              <a:gd name="connsiteY81" fmla="*/ 2161759 h 2676823"/>
              <a:gd name="connsiteX82" fmla="*/ 0 w 5240431"/>
              <a:gd name="connsiteY82" fmla="*/ 1848108 h 2676823"/>
              <a:gd name="connsiteX83" fmla="*/ 93281 w 5240431"/>
              <a:gd name="connsiteY83" fmla="*/ 1754106 h 2676823"/>
              <a:gd name="connsiteX84" fmla="*/ 1748398 w 5240431"/>
              <a:gd name="connsiteY84" fmla="*/ 86208 h 2676823"/>
              <a:gd name="connsiteX85" fmla="*/ 1322919 w 5240431"/>
              <a:gd name="connsiteY85" fmla="*/ 0 h 2676823"/>
              <a:gd name="connsiteX86" fmla="*/ 1635007 w 5240431"/>
              <a:gd name="connsiteY86" fmla="*/ 0 h 2676823"/>
              <a:gd name="connsiteX87" fmla="*/ 1378646 w 5240431"/>
              <a:gd name="connsiteY87" fmla="*/ 258455 h 2676823"/>
              <a:gd name="connsiteX88" fmla="*/ 86769 w 5240431"/>
              <a:gd name="connsiteY88" fmla="*/ 1560887 h 2676823"/>
              <a:gd name="connsiteX89" fmla="*/ 8271 w 5240431"/>
              <a:gd name="connsiteY89" fmla="*/ 1592753 h 2676823"/>
              <a:gd name="connsiteX90" fmla="*/ 0 w 5240431"/>
              <a:gd name="connsiteY90" fmla="*/ 1591165 h 2676823"/>
              <a:gd name="connsiteX91" fmla="*/ 0 w 5240431"/>
              <a:gd name="connsiteY91" fmla="*/ 1333099 h 2676823"/>
              <a:gd name="connsiteX92" fmla="*/ 49270 w 5240431"/>
              <a:gd name="connsiteY92" fmla="*/ 1283450 h 2676823"/>
              <a:gd name="connsiteX93" fmla="*/ 1202183 w 5240431"/>
              <a:gd name="connsiteY93" fmla="*/ 121665 h 2676823"/>
              <a:gd name="connsiteX94" fmla="*/ 809331 w 5240431"/>
              <a:gd name="connsiteY94" fmla="*/ 0 h 2676823"/>
              <a:gd name="connsiteX95" fmla="*/ 1121527 w 5240431"/>
              <a:gd name="connsiteY95" fmla="*/ 0 h 2676823"/>
              <a:gd name="connsiteX96" fmla="*/ 959769 w 5240431"/>
              <a:gd name="connsiteY96" fmla="*/ 162993 h 2676823"/>
              <a:gd name="connsiteX97" fmla="*/ 85483 w 5240431"/>
              <a:gd name="connsiteY97" fmla="*/ 1043952 h 2676823"/>
              <a:gd name="connsiteX98" fmla="*/ 0 w 5240431"/>
              <a:gd name="connsiteY98" fmla="*/ 1130088 h 2676823"/>
              <a:gd name="connsiteX99" fmla="*/ 0 w 5240431"/>
              <a:gd name="connsiteY99" fmla="*/ 815124 h 2676823"/>
              <a:gd name="connsiteX100" fmla="*/ 59173 w 5240431"/>
              <a:gd name="connsiteY100" fmla="*/ 755527 h 2676823"/>
              <a:gd name="connsiteX101" fmla="*/ 693709 w 5240431"/>
              <a:gd name="connsiteY101" fmla="*/ 116450 h 2676823"/>
              <a:gd name="connsiteX102" fmla="*/ 299211 w 5240431"/>
              <a:gd name="connsiteY102" fmla="*/ 0 h 2676823"/>
              <a:gd name="connsiteX103" fmla="*/ 610181 w 5240431"/>
              <a:gd name="connsiteY103" fmla="*/ 0 h 2676823"/>
              <a:gd name="connsiteX104" fmla="*/ 491626 w 5240431"/>
              <a:gd name="connsiteY104" fmla="*/ 119498 h 2676823"/>
              <a:gd name="connsiteX105" fmla="*/ 5647 w 5240431"/>
              <a:gd name="connsiteY105" fmla="*/ 609341 h 2676823"/>
              <a:gd name="connsiteX106" fmla="*/ 0 w 5240431"/>
              <a:gd name="connsiteY106" fmla="*/ 615034 h 2676823"/>
              <a:gd name="connsiteX107" fmla="*/ 0 w 5240431"/>
              <a:gd name="connsiteY107" fmla="*/ 301591 h 2676823"/>
              <a:gd name="connsiteX108" fmla="*/ 84806 w 5240431"/>
              <a:gd name="connsiteY108" fmla="*/ 216111 h 2676823"/>
              <a:gd name="connsiteX109" fmla="*/ 241670 w 5240431"/>
              <a:gd name="connsiteY109" fmla="*/ 57999 h 267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240431" h="2676823">
                <a:moveTo>
                  <a:pt x="0" y="2503135"/>
                </a:moveTo>
                <a:lnTo>
                  <a:pt x="9911" y="2509550"/>
                </a:lnTo>
                <a:cubicBezTo>
                  <a:pt x="52390" y="2553975"/>
                  <a:pt x="52390" y="2624315"/>
                  <a:pt x="9911" y="2666890"/>
                </a:cubicBezTo>
                <a:cubicBezTo>
                  <a:pt x="9911" y="2666890"/>
                  <a:pt x="9911" y="2666890"/>
                  <a:pt x="6246" y="2670563"/>
                </a:cubicBezTo>
                <a:lnTo>
                  <a:pt x="0" y="2676823"/>
                </a:lnTo>
                <a:close/>
                <a:moveTo>
                  <a:pt x="2708616" y="1766419"/>
                </a:moveTo>
                <a:cubicBezTo>
                  <a:pt x="2736782" y="1766419"/>
                  <a:pt x="2764947" y="1777062"/>
                  <a:pt x="2786187" y="1798350"/>
                </a:cubicBezTo>
                <a:cubicBezTo>
                  <a:pt x="2830514" y="1842775"/>
                  <a:pt x="2830514" y="1913115"/>
                  <a:pt x="2786187" y="1955690"/>
                </a:cubicBezTo>
                <a:cubicBezTo>
                  <a:pt x="2786187" y="1955690"/>
                  <a:pt x="2786187" y="1955690"/>
                  <a:pt x="2553473" y="2190775"/>
                </a:cubicBezTo>
                <a:cubicBezTo>
                  <a:pt x="2510993" y="2235200"/>
                  <a:pt x="2440810" y="2235200"/>
                  <a:pt x="2398330" y="2190775"/>
                </a:cubicBezTo>
                <a:cubicBezTo>
                  <a:pt x="2355850" y="2148200"/>
                  <a:pt x="2355850" y="2077860"/>
                  <a:pt x="2398330" y="2033434"/>
                </a:cubicBezTo>
                <a:cubicBezTo>
                  <a:pt x="2398330" y="2033434"/>
                  <a:pt x="2398330" y="2033434"/>
                  <a:pt x="2631044" y="1798350"/>
                </a:cubicBezTo>
                <a:cubicBezTo>
                  <a:pt x="2652285" y="1777062"/>
                  <a:pt x="2680450" y="1766419"/>
                  <a:pt x="2708616" y="1766419"/>
                </a:cubicBezTo>
                <a:close/>
                <a:moveTo>
                  <a:pt x="2332831" y="1631499"/>
                </a:moveTo>
                <a:cubicBezTo>
                  <a:pt x="2360952" y="1631499"/>
                  <a:pt x="2389072" y="1642160"/>
                  <a:pt x="2410277" y="1663483"/>
                </a:cubicBezTo>
                <a:cubicBezTo>
                  <a:pt x="2452688" y="1707981"/>
                  <a:pt x="2452688" y="1778437"/>
                  <a:pt x="2410277" y="1821082"/>
                </a:cubicBezTo>
                <a:cubicBezTo>
                  <a:pt x="2367866" y="1863726"/>
                  <a:pt x="2297797" y="1863726"/>
                  <a:pt x="2255386" y="1821082"/>
                </a:cubicBezTo>
                <a:cubicBezTo>
                  <a:pt x="2212975" y="1778437"/>
                  <a:pt x="2212975" y="1707981"/>
                  <a:pt x="2255386" y="1663483"/>
                </a:cubicBezTo>
                <a:cubicBezTo>
                  <a:pt x="2276591" y="1642160"/>
                  <a:pt x="2304711" y="1631499"/>
                  <a:pt x="2332831" y="1631499"/>
                </a:cubicBezTo>
                <a:close/>
                <a:moveTo>
                  <a:pt x="2816565" y="1142958"/>
                </a:moveTo>
                <a:cubicBezTo>
                  <a:pt x="2844731" y="1142958"/>
                  <a:pt x="2872897" y="1154027"/>
                  <a:pt x="2894136" y="1176167"/>
                </a:cubicBezTo>
                <a:cubicBezTo>
                  <a:pt x="2938463" y="1218600"/>
                  <a:pt x="2938463" y="1288708"/>
                  <a:pt x="2894136" y="1332986"/>
                </a:cubicBezTo>
                <a:cubicBezTo>
                  <a:pt x="2894136" y="1332986"/>
                  <a:pt x="2894136" y="1332986"/>
                  <a:pt x="2661422" y="1567293"/>
                </a:cubicBezTo>
                <a:cubicBezTo>
                  <a:pt x="2618943" y="1609726"/>
                  <a:pt x="2548759" y="1609726"/>
                  <a:pt x="2506280" y="1567293"/>
                </a:cubicBezTo>
                <a:cubicBezTo>
                  <a:pt x="2463800" y="1523014"/>
                  <a:pt x="2463800" y="1452907"/>
                  <a:pt x="2506280" y="1410473"/>
                </a:cubicBezTo>
                <a:cubicBezTo>
                  <a:pt x="2506280" y="1410473"/>
                  <a:pt x="2506280" y="1410473"/>
                  <a:pt x="2738994" y="1176167"/>
                </a:cubicBezTo>
                <a:cubicBezTo>
                  <a:pt x="2760234" y="1154027"/>
                  <a:pt x="2788400" y="1142958"/>
                  <a:pt x="2816565" y="1142958"/>
                </a:cubicBezTo>
                <a:close/>
                <a:moveTo>
                  <a:pt x="1805646" y="1131410"/>
                </a:moveTo>
                <a:cubicBezTo>
                  <a:pt x="1833798" y="1131410"/>
                  <a:pt x="1861950" y="1142045"/>
                  <a:pt x="1883180" y="1163314"/>
                </a:cubicBezTo>
                <a:cubicBezTo>
                  <a:pt x="1925639" y="1207702"/>
                  <a:pt x="1925639" y="1277984"/>
                  <a:pt x="1883180" y="1320523"/>
                </a:cubicBezTo>
                <a:cubicBezTo>
                  <a:pt x="1883180" y="1320523"/>
                  <a:pt x="1883180" y="1320523"/>
                  <a:pt x="1556429" y="1649736"/>
                </a:cubicBezTo>
                <a:cubicBezTo>
                  <a:pt x="1513969" y="1692275"/>
                  <a:pt x="1443819" y="1692275"/>
                  <a:pt x="1401360" y="1649736"/>
                </a:cubicBezTo>
                <a:cubicBezTo>
                  <a:pt x="1358901" y="1607198"/>
                  <a:pt x="1358901" y="1536916"/>
                  <a:pt x="1401360" y="1492528"/>
                </a:cubicBezTo>
                <a:cubicBezTo>
                  <a:pt x="1401360" y="1492528"/>
                  <a:pt x="1401360" y="1492528"/>
                  <a:pt x="1728111" y="1163314"/>
                </a:cubicBezTo>
                <a:cubicBezTo>
                  <a:pt x="1749341" y="1142045"/>
                  <a:pt x="1777493" y="1131410"/>
                  <a:pt x="1805646" y="1131410"/>
                </a:cubicBezTo>
                <a:close/>
                <a:moveTo>
                  <a:pt x="4929462" y="0"/>
                </a:moveTo>
                <a:lnTo>
                  <a:pt x="5240431" y="0"/>
                </a:lnTo>
                <a:lnTo>
                  <a:pt x="5233955" y="6527"/>
                </a:lnTo>
                <a:cubicBezTo>
                  <a:pt x="4758097" y="486170"/>
                  <a:pt x="4123619" y="1125694"/>
                  <a:pt x="3277649" y="1978392"/>
                </a:cubicBezTo>
                <a:cubicBezTo>
                  <a:pt x="3235166" y="2020888"/>
                  <a:pt x="3164976" y="2020888"/>
                  <a:pt x="3122493" y="1978392"/>
                </a:cubicBezTo>
                <a:cubicBezTo>
                  <a:pt x="3078163" y="1934048"/>
                  <a:pt x="3078163" y="1863836"/>
                  <a:pt x="3122493" y="1821340"/>
                </a:cubicBezTo>
                <a:cubicBezTo>
                  <a:pt x="3122493" y="1821340"/>
                  <a:pt x="3122493" y="1821340"/>
                  <a:pt x="4736054" y="194947"/>
                </a:cubicBezTo>
                <a:close/>
                <a:moveTo>
                  <a:pt x="4417601" y="0"/>
                </a:moveTo>
                <a:lnTo>
                  <a:pt x="4728653" y="0"/>
                </a:lnTo>
                <a:lnTo>
                  <a:pt x="4590647" y="139018"/>
                </a:lnTo>
                <a:cubicBezTo>
                  <a:pt x="4171793" y="560945"/>
                  <a:pt x="3656280" y="1080239"/>
                  <a:pt x="3021802" y="1719371"/>
                </a:cubicBezTo>
                <a:cubicBezTo>
                  <a:pt x="2979319" y="1763712"/>
                  <a:pt x="2909130" y="1763712"/>
                  <a:pt x="2866647" y="1719371"/>
                </a:cubicBezTo>
                <a:cubicBezTo>
                  <a:pt x="2824164" y="1676878"/>
                  <a:pt x="2824164" y="1606672"/>
                  <a:pt x="2866647" y="1562331"/>
                </a:cubicBezTo>
                <a:cubicBezTo>
                  <a:pt x="2866647" y="1562331"/>
                  <a:pt x="2866647" y="1562331"/>
                  <a:pt x="4294221" y="124285"/>
                </a:cubicBezTo>
                <a:close/>
                <a:moveTo>
                  <a:pt x="3905776" y="0"/>
                </a:moveTo>
                <a:lnTo>
                  <a:pt x="4216768" y="0"/>
                </a:lnTo>
                <a:lnTo>
                  <a:pt x="4129503" y="87963"/>
                </a:lnTo>
                <a:cubicBezTo>
                  <a:pt x="3827992" y="391891"/>
                  <a:pt x="3495289" y="727259"/>
                  <a:pt x="3128169" y="1097321"/>
                </a:cubicBezTo>
                <a:cubicBezTo>
                  <a:pt x="3085685" y="1139825"/>
                  <a:pt x="3015494" y="1139825"/>
                  <a:pt x="2973009" y="1097321"/>
                </a:cubicBezTo>
                <a:cubicBezTo>
                  <a:pt x="2930525" y="1052969"/>
                  <a:pt x="2930525" y="982745"/>
                  <a:pt x="2973009" y="940241"/>
                </a:cubicBezTo>
                <a:cubicBezTo>
                  <a:pt x="2973009" y="940241"/>
                  <a:pt x="2973009" y="940241"/>
                  <a:pt x="3792695" y="113987"/>
                </a:cubicBezTo>
                <a:close/>
                <a:moveTo>
                  <a:pt x="3393133" y="0"/>
                </a:moveTo>
                <a:lnTo>
                  <a:pt x="3705157" y="0"/>
                </a:lnTo>
                <a:lnTo>
                  <a:pt x="3581665" y="124500"/>
                </a:lnTo>
                <a:cubicBezTo>
                  <a:pt x="3097026" y="613097"/>
                  <a:pt x="2500548" y="1214448"/>
                  <a:pt x="1766420" y="1954571"/>
                </a:cubicBezTo>
                <a:cubicBezTo>
                  <a:pt x="1722074" y="1997075"/>
                  <a:pt x="1653708" y="1997075"/>
                  <a:pt x="1609362" y="1954571"/>
                </a:cubicBezTo>
                <a:cubicBezTo>
                  <a:pt x="1566864" y="1910219"/>
                  <a:pt x="1566864" y="1839995"/>
                  <a:pt x="1609362" y="1797491"/>
                </a:cubicBezTo>
                <a:cubicBezTo>
                  <a:pt x="1609362" y="1797491"/>
                  <a:pt x="1609362" y="1797491"/>
                  <a:pt x="3261929" y="132213"/>
                </a:cubicBezTo>
                <a:close/>
                <a:moveTo>
                  <a:pt x="2883536" y="0"/>
                </a:moveTo>
                <a:lnTo>
                  <a:pt x="3194511" y="0"/>
                </a:lnTo>
                <a:lnTo>
                  <a:pt x="3120040" y="75068"/>
                </a:lnTo>
                <a:cubicBezTo>
                  <a:pt x="2818548" y="378977"/>
                  <a:pt x="2485866" y="714324"/>
                  <a:pt x="2118769" y="1084363"/>
                </a:cubicBezTo>
                <a:cubicBezTo>
                  <a:pt x="2076287" y="1128712"/>
                  <a:pt x="2006099" y="1128712"/>
                  <a:pt x="1963618" y="1084363"/>
                </a:cubicBezTo>
                <a:cubicBezTo>
                  <a:pt x="1919289" y="1041862"/>
                  <a:pt x="1919289" y="971642"/>
                  <a:pt x="1963618" y="927293"/>
                </a:cubicBezTo>
                <a:cubicBezTo>
                  <a:pt x="1963618" y="927293"/>
                  <a:pt x="1963618" y="927293"/>
                  <a:pt x="2782866" y="101477"/>
                </a:cubicBezTo>
                <a:close/>
                <a:moveTo>
                  <a:pt x="2346696" y="0"/>
                </a:moveTo>
                <a:lnTo>
                  <a:pt x="2657693" y="0"/>
                </a:lnTo>
                <a:lnTo>
                  <a:pt x="2508369" y="150464"/>
                </a:lnTo>
                <a:cubicBezTo>
                  <a:pt x="1957950" y="705086"/>
                  <a:pt x="1224056" y="1444582"/>
                  <a:pt x="245532" y="2430577"/>
                </a:cubicBezTo>
                <a:cubicBezTo>
                  <a:pt x="201200" y="2474912"/>
                  <a:pt x="132856" y="2474912"/>
                  <a:pt x="88525" y="2430577"/>
                </a:cubicBezTo>
                <a:cubicBezTo>
                  <a:pt x="46040" y="2388089"/>
                  <a:pt x="46040" y="2317892"/>
                  <a:pt x="88525" y="2275404"/>
                </a:cubicBezTo>
                <a:cubicBezTo>
                  <a:pt x="88525" y="2275404"/>
                  <a:pt x="88525" y="2275404"/>
                  <a:pt x="2188947" y="158953"/>
                </a:cubicBezTo>
                <a:close/>
                <a:moveTo>
                  <a:pt x="1833946" y="0"/>
                </a:moveTo>
                <a:lnTo>
                  <a:pt x="2146206" y="0"/>
                </a:lnTo>
                <a:lnTo>
                  <a:pt x="2014475" y="132686"/>
                </a:lnTo>
                <a:cubicBezTo>
                  <a:pt x="1571778" y="578591"/>
                  <a:pt x="994348" y="1160205"/>
                  <a:pt x="241178" y="1918833"/>
                </a:cubicBezTo>
                <a:lnTo>
                  <a:pt x="0" y="2161759"/>
                </a:lnTo>
                <a:lnTo>
                  <a:pt x="0" y="1848108"/>
                </a:lnTo>
                <a:lnTo>
                  <a:pt x="93281" y="1754106"/>
                </a:lnTo>
                <a:cubicBezTo>
                  <a:pt x="441727" y="1402970"/>
                  <a:pt x="964395" y="876265"/>
                  <a:pt x="1748398" y="86208"/>
                </a:cubicBezTo>
                <a:close/>
                <a:moveTo>
                  <a:pt x="1322919" y="0"/>
                </a:moveTo>
                <a:lnTo>
                  <a:pt x="1635007" y="0"/>
                </a:lnTo>
                <a:lnTo>
                  <a:pt x="1378646" y="258455"/>
                </a:lnTo>
                <a:cubicBezTo>
                  <a:pt x="1004078" y="636083"/>
                  <a:pt x="576001" y="1067658"/>
                  <a:pt x="86769" y="1560887"/>
                </a:cubicBezTo>
                <a:cubicBezTo>
                  <a:pt x="64605" y="1582131"/>
                  <a:pt x="36438" y="1592753"/>
                  <a:pt x="8271" y="1592753"/>
                </a:cubicBezTo>
                <a:lnTo>
                  <a:pt x="0" y="1591165"/>
                </a:lnTo>
                <a:lnTo>
                  <a:pt x="0" y="1333099"/>
                </a:lnTo>
                <a:lnTo>
                  <a:pt x="49270" y="1283450"/>
                </a:lnTo>
                <a:cubicBezTo>
                  <a:pt x="192667" y="1138949"/>
                  <a:pt x="508141" y="821048"/>
                  <a:pt x="1202183" y="121665"/>
                </a:cubicBezTo>
                <a:close/>
                <a:moveTo>
                  <a:pt x="809331" y="0"/>
                </a:moveTo>
                <a:lnTo>
                  <a:pt x="1121527" y="0"/>
                </a:lnTo>
                <a:lnTo>
                  <a:pt x="959769" y="162993"/>
                </a:lnTo>
                <a:cubicBezTo>
                  <a:pt x="698451" y="426306"/>
                  <a:pt x="408098" y="718875"/>
                  <a:pt x="85483" y="1043952"/>
                </a:cubicBezTo>
                <a:lnTo>
                  <a:pt x="0" y="1130088"/>
                </a:lnTo>
                <a:lnTo>
                  <a:pt x="0" y="815124"/>
                </a:lnTo>
                <a:lnTo>
                  <a:pt x="59173" y="755527"/>
                </a:lnTo>
                <a:cubicBezTo>
                  <a:pt x="231794" y="581671"/>
                  <a:pt x="440756" y="371214"/>
                  <a:pt x="693709" y="116450"/>
                </a:cubicBezTo>
                <a:close/>
                <a:moveTo>
                  <a:pt x="299211" y="0"/>
                </a:moveTo>
                <a:lnTo>
                  <a:pt x="610181" y="0"/>
                </a:lnTo>
                <a:lnTo>
                  <a:pt x="491626" y="119498"/>
                </a:lnTo>
                <a:cubicBezTo>
                  <a:pt x="341061" y="271260"/>
                  <a:pt x="179344" y="434263"/>
                  <a:pt x="5647" y="609341"/>
                </a:cubicBezTo>
                <a:lnTo>
                  <a:pt x="0" y="615034"/>
                </a:lnTo>
                <a:lnTo>
                  <a:pt x="0" y="301591"/>
                </a:lnTo>
                <a:lnTo>
                  <a:pt x="84806" y="216111"/>
                </a:lnTo>
                <a:cubicBezTo>
                  <a:pt x="134788" y="165732"/>
                  <a:pt x="187041" y="113063"/>
                  <a:pt x="241670" y="5799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Autofit/>
          </a:bodyPr>
          <a:lstStyle/>
          <a:p>
            <a:pPr lvl="0"/>
            <a:endParaRPr lang="zh-CN" altLang="en-US">
              <a:solidFill>
                <a:schemeClr val="tx1"/>
              </a:solidFill>
            </a:endParaRPr>
          </a:p>
        </p:txBody>
      </p:sp>
      <p:sp>
        <p:nvSpPr>
          <p:cNvPr id="202" name="任意多边形 201"/>
          <p:cNvSpPr/>
          <p:nvPr userDrawn="1"/>
        </p:nvSpPr>
        <p:spPr>
          <a:xfrm>
            <a:off x="5471389" y="2665828"/>
            <a:ext cx="6720611" cy="4192173"/>
          </a:xfrm>
          <a:custGeom>
            <a:avLst/>
            <a:gdLst>
              <a:gd name="connsiteX0" fmla="*/ 4098974 w 6720611"/>
              <a:gd name="connsiteY0" fmla="*/ 3717504 h 4192173"/>
              <a:gd name="connsiteX1" fmla="*/ 4177731 w 6720611"/>
              <a:gd name="connsiteY1" fmla="*/ 3750823 h 4192173"/>
              <a:gd name="connsiteX2" fmla="*/ 4177731 w 6720611"/>
              <a:gd name="connsiteY2" fmla="*/ 3908163 h 4192173"/>
              <a:gd name="connsiteX3" fmla="*/ 3942386 w 6720611"/>
              <a:gd name="connsiteY3" fmla="*/ 4143248 h 4192173"/>
              <a:gd name="connsiteX4" fmla="*/ 3786725 w 6720611"/>
              <a:gd name="connsiteY4" fmla="*/ 4143248 h 4192173"/>
              <a:gd name="connsiteX5" fmla="*/ 3786725 w 6720611"/>
              <a:gd name="connsiteY5" fmla="*/ 3985908 h 4192173"/>
              <a:gd name="connsiteX6" fmla="*/ 4020217 w 6720611"/>
              <a:gd name="connsiteY6" fmla="*/ 3750823 h 4192173"/>
              <a:gd name="connsiteX7" fmla="*/ 4098974 w 6720611"/>
              <a:gd name="connsiteY7" fmla="*/ 3717504 h 4192173"/>
              <a:gd name="connsiteX8" fmla="*/ 3087535 w 6720611"/>
              <a:gd name="connsiteY8" fmla="*/ 3705915 h 4192173"/>
              <a:gd name="connsiteX9" fmla="*/ 3165070 w 6720611"/>
              <a:gd name="connsiteY9" fmla="*/ 3737805 h 4192173"/>
              <a:gd name="connsiteX10" fmla="*/ 3165070 w 6720611"/>
              <a:gd name="connsiteY10" fmla="*/ 3894942 h 4192173"/>
              <a:gd name="connsiteX11" fmla="*/ 2895835 w 6720611"/>
              <a:gd name="connsiteY11" fmla="*/ 4166082 h 4192173"/>
              <a:gd name="connsiteX12" fmla="*/ 2869927 w 6720611"/>
              <a:gd name="connsiteY12" fmla="*/ 4192173 h 4192173"/>
              <a:gd name="connsiteX13" fmla="*/ 2662279 w 6720611"/>
              <a:gd name="connsiteY13" fmla="*/ 4192173 h 4192173"/>
              <a:gd name="connsiteX14" fmla="*/ 2659367 w 6720611"/>
              <a:gd name="connsiteY14" fmla="*/ 4187754 h 4192173"/>
              <a:gd name="connsiteX15" fmla="*/ 2683250 w 6720611"/>
              <a:gd name="connsiteY15" fmla="*/ 4066868 h 4192173"/>
              <a:gd name="connsiteX16" fmla="*/ 3010001 w 6720611"/>
              <a:gd name="connsiteY16" fmla="*/ 3737805 h 4192173"/>
              <a:gd name="connsiteX17" fmla="*/ 3087535 w 6720611"/>
              <a:gd name="connsiteY17" fmla="*/ 3705915 h 4192173"/>
              <a:gd name="connsiteX18" fmla="*/ 2660175 w 6720611"/>
              <a:gd name="connsiteY18" fmla="*/ 3103119 h 4192173"/>
              <a:gd name="connsiteX19" fmla="*/ 2737750 w 6720611"/>
              <a:gd name="connsiteY19" fmla="*/ 3136368 h 4192173"/>
              <a:gd name="connsiteX20" fmla="*/ 2737750 w 6720611"/>
              <a:gd name="connsiteY20" fmla="*/ 3291531 h 4192173"/>
              <a:gd name="connsiteX21" fmla="*/ 1918503 w 6720611"/>
              <a:gd name="connsiteY21" fmla="*/ 4117421 h 4192173"/>
              <a:gd name="connsiteX22" fmla="*/ 1844352 w 6720611"/>
              <a:gd name="connsiteY22" fmla="*/ 4192173 h 4192173"/>
              <a:gd name="connsiteX23" fmla="*/ 1534302 w 6720611"/>
              <a:gd name="connsiteY23" fmla="*/ 4192173 h 4192173"/>
              <a:gd name="connsiteX24" fmla="*/ 1581330 w 6720611"/>
              <a:gd name="connsiteY24" fmla="*/ 4144809 h 4192173"/>
              <a:gd name="connsiteX25" fmla="*/ 2582600 w 6720611"/>
              <a:gd name="connsiteY25" fmla="*/ 3136368 h 4192173"/>
              <a:gd name="connsiteX26" fmla="*/ 2660175 w 6720611"/>
              <a:gd name="connsiteY26" fmla="*/ 3103119 h 4192173"/>
              <a:gd name="connsiteX27" fmla="*/ 3352576 w 6720611"/>
              <a:gd name="connsiteY27" fmla="*/ 2921682 h 4192173"/>
              <a:gd name="connsiteX28" fmla="*/ 3430157 w 6720611"/>
              <a:gd name="connsiteY28" fmla="*/ 2953548 h 4192173"/>
              <a:gd name="connsiteX29" fmla="*/ 3430157 w 6720611"/>
              <a:gd name="connsiteY29" fmla="*/ 3110568 h 4192173"/>
              <a:gd name="connsiteX30" fmla="*/ 2474116 w 6720611"/>
              <a:gd name="connsiteY30" fmla="*/ 4073905 h 4192173"/>
              <a:gd name="connsiteX31" fmla="*/ 2356744 w 6720611"/>
              <a:gd name="connsiteY31" fmla="*/ 4192173 h 4192173"/>
              <a:gd name="connsiteX32" fmla="*/ 2045752 w 6720611"/>
              <a:gd name="connsiteY32" fmla="*/ 4192173 h 4192173"/>
              <a:gd name="connsiteX33" fmla="*/ 2273663 w 6720611"/>
              <a:gd name="connsiteY33" fmla="*/ 3962523 h 4192173"/>
              <a:gd name="connsiteX34" fmla="*/ 3274996 w 6720611"/>
              <a:gd name="connsiteY34" fmla="*/ 2953548 h 4192173"/>
              <a:gd name="connsiteX35" fmla="*/ 3352576 w 6720611"/>
              <a:gd name="connsiteY35" fmla="*/ 2921682 h 4192173"/>
              <a:gd name="connsiteX36" fmla="*/ 3128493 w 6720611"/>
              <a:gd name="connsiteY36" fmla="*/ 2631654 h 4192173"/>
              <a:gd name="connsiteX37" fmla="*/ 3206064 w 6720611"/>
              <a:gd name="connsiteY37" fmla="*/ 2664973 h 4192173"/>
              <a:gd name="connsiteX38" fmla="*/ 3206064 w 6720611"/>
              <a:gd name="connsiteY38" fmla="*/ 2820462 h 4192173"/>
              <a:gd name="connsiteX39" fmla="*/ 2973350 w 6720611"/>
              <a:gd name="connsiteY39" fmla="*/ 3057398 h 4192173"/>
              <a:gd name="connsiteX40" fmla="*/ 2818207 w 6720611"/>
              <a:gd name="connsiteY40" fmla="*/ 3057398 h 4192173"/>
              <a:gd name="connsiteX41" fmla="*/ 2818207 w 6720611"/>
              <a:gd name="connsiteY41" fmla="*/ 2900058 h 4192173"/>
              <a:gd name="connsiteX42" fmla="*/ 3050921 w 6720611"/>
              <a:gd name="connsiteY42" fmla="*/ 2664973 h 4192173"/>
              <a:gd name="connsiteX43" fmla="*/ 3128493 w 6720611"/>
              <a:gd name="connsiteY43" fmla="*/ 2631654 h 4192173"/>
              <a:gd name="connsiteX44" fmla="*/ 1718990 w 6720611"/>
              <a:gd name="connsiteY44" fmla="*/ 2506221 h 4192173"/>
              <a:gd name="connsiteX45" fmla="*/ 1796602 w 6720611"/>
              <a:gd name="connsiteY45" fmla="*/ 2539476 h 4192173"/>
              <a:gd name="connsiteX46" fmla="*/ 1796602 w 6720611"/>
              <a:gd name="connsiteY46" fmla="*/ 2694669 h 4192173"/>
              <a:gd name="connsiteX47" fmla="*/ 368404 w 6720611"/>
              <a:gd name="connsiteY47" fmla="*/ 4133495 h 4192173"/>
              <a:gd name="connsiteX48" fmla="*/ 310159 w 6720611"/>
              <a:gd name="connsiteY48" fmla="*/ 4192173 h 4192173"/>
              <a:gd name="connsiteX49" fmla="*/ 0 w 6720611"/>
              <a:gd name="connsiteY49" fmla="*/ 4192173 h 4192173"/>
              <a:gd name="connsiteX50" fmla="*/ 71848 w 6720611"/>
              <a:gd name="connsiteY50" fmla="*/ 4119830 h 4192173"/>
              <a:gd name="connsiteX51" fmla="*/ 1641378 w 6720611"/>
              <a:gd name="connsiteY51" fmla="*/ 2539476 h 4192173"/>
              <a:gd name="connsiteX52" fmla="*/ 1718990 w 6720611"/>
              <a:gd name="connsiteY52" fmla="*/ 2506221 h 4192173"/>
              <a:gd name="connsiteX53" fmla="*/ 3781177 w 6720611"/>
              <a:gd name="connsiteY53" fmla="*/ 2490332 h 4192173"/>
              <a:gd name="connsiteX54" fmla="*/ 3858773 w 6720611"/>
              <a:gd name="connsiteY54" fmla="*/ 2523547 h 4192173"/>
              <a:gd name="connsiteX55" fmla="*/ 3858773 w 6720611"/>
              <a:gd name="connsiteY55" fmla="*/ 2680398 h 4192173"/>
              <a:gd name="connsiteX56" fmla="*/ 3672173 w 6720611"/>
              <a:gd name="connsiteY56" fmla="*/ 2866773 h 4192173"/>
              <a:gd name="connsiteX57" fmla="*/ 3516982 w 6720611"/>
              <a:gd name="connsiteY57" fmla="*/ 2866773 h 4192173"/>
              <a:gd name="connsiteX58" fmla="*/ 3516982 w 6720611"/>
              <a:gd name="connsiteY58" fmla="*/ 2709923 h 4192173"/>
              <a:gd name="connsiteX59" fmla="*/ 3703581 w 6720611"/>
              <a:gd name="connsiteY59" fmla="*/ 2523547 h 4192173"/>
              <a:gd name="connsiteX60" fmla="*/ 3781177 w 6720611"/>
              <a:gd name="connsiteY60" fmla="*/ 2490332 h 4192173"/>
              <a:gd name="connsiteX61" fmla="*/ 3379772 w 6720611"/>
              <a:gd name="connsiteY61" fmla="*/ 2378716 h 4192173"/>
              <a:gd name="connsiteX62" fmla="*/ 3458572 w 6720611"/>
              <a:gd name="connsiteY62" fmla="*/ 2410457 h 4192173"/>
              <a:gd name="connsiteX63" fmla="*/ 3458572 w 6720611"/>
              <a:gd name="connsiteY63" fmla="*/ 2566862 h 4192173"/>
              <a:gd name="connsiteX64" fmla="*/ 3300972 w 6720611"/>
              <a:gd name="connsiteY64" fmla="*/ 2566862 h 4192173"/>
              <a:gd name="connsiteX65" fmla="*/ 3300972 w 6720611"/>
              <a:gd name="connsiteY65" fmla="*/ 2410457 h 4192173"/>
              <a:gd name="connsiteX66" fmla="*/ 3379772 w 6720611"/>
              <a:gd name="connsiteY66" fmla="*/ 2378716 h 4192173"/>
              <a:gd name="connsiteX67" fmla="*/ 2504851 w 6720611"/>
              <a:gd name="connsiteY67" fmla="*/ 2227948 h 4192173"/>
              <a:gd name="connsiteX68" fmla="*/ 2582432 w 6720611"/>
              <a:gd name="connsiteY68" fmla="*/ 2259826 h 4192173"/>
              <a:gd name="connsiteX69" fmla="*/ 2582432 w 6720611"/>
              <a:gd name="connsiteY69" fmla="*/ 2416906 h 4192173"/>
              <a:gd name="connsiteX70" fmla="*/ 930395 w 6720611"/>
              <a:gd name="connsiteY70" fmla="*/ 4082184 h 4192173"/>
              <a:gd name="connsiteX71" fmla="*/ 821280 w 6720611"/>
              <a:gd name="connsiteY71" fmla="*/ 4192173 h 4192173"/>
              <a:gd name="connsiteX72" fmla="*/ 510288 w 6720611"/>
              <a:gd name="connsiteY72" fmla="*/ 4192173 h 4192173"/>
              <a:gd name="connsiteX73" fmla="*/ 611751 w 6720611"/>
              <a:gd name="connsiteY73" fmla="*/ 4089897 h 4192173"/>
              <a:gd name="connsiteX74" fmla="*/ 2427271 w 6720611"/>
              <a:gd name="connsiteY74" fmla="*/ 2259826 h 4192173"/>
              <a:gd name="connsiteX75" fmla="*/ 2504851 w 6720611"/>
              <a:gd name="connsiteY75" fmla="*/ 2227948 h 4192173"/>
              <a:gd name="connsiteX76" fmla="*/ 6720611 w 6720611"/>
              <a:gd name="connsiteY76" fmla="*/ 2062302 h 4192173"/>
              <a:gd name="connsiteX77" fmla="*/ 6720611 w 6720611"/>
              <a:gd name="connsiteY77" fmla="*/ 2375607 h 4192173"/>
              <a:gd name="connsiteX78" fmla="*/ 6686960 w 6720611"/>
              <a:gd name="connsiteY78" fmla="*/ 2409511 h 4192173"/>
              <a:gd name="connsiteX79" fmla="*/ 5155188 w 6720611"/>
              <a:gd name="connsiteY79" fmla="*/ 3952794 h 4192173"/>
              <a:gd name="connsiteX80" fmla="*/ 4917594 w 6720611"/>
              <a:gd name="connsiteY80" fmla="*/ 4192173 h 4192173"/>
              <a:gd name="connsiteX81" fmla="*/ 4606626 w 6720611"/>
              <a:gd name="connsiteY81" fmla="*/ 4192173 h 4192173"/>
              <a:gd name="connsiteX82" fmla="*/ 4631263 w 6720611"/>
              <a:gd name="connsiteY82" fmla="*/ 4167352 h 4192173"/>
              <a:gd name="connsiteX83" fmla="*/ 6671319 w 6720611"/>
              <a:gd name="connsiteY83" fmla="*/ 2111964 h 4192173"/>
              <a:gd name="connsiteX84" fmla="*/ 3193826 w 6720611"/>
              <a:gd name="connsiteY84" fmla="*/ 2050605 h 4192173"/>
              <a:gd name="connsiteX85" fmla="*/ 3271407 w 6720611"/>
              <a:gd name="connsiteY85" fmla="*/ 2083855 h 4192173"/>
              <a:gd name="connsiteX86" fmla="*/ 3271407 w 6720611"/>
              <a:gd name="connsiteY86" fmla="*/ 2240865 h 4192173"/>
              <a:gd name="connsiteX87" fmla="*/ 1404139 w 6720611"/>
              <a:gd name="connsiteY87" fmla="*/ 4121386 h 4192173"/>
              <a:gd name="connsiteX88" fmla="*/ 1333850 w 6720611"/>
              <a:gd name="connsiteY88" fmla="*/ 4192173 h 4192173"/>
              <a:gd name="connsiteX89" fmla="*/ 1022788 w 6720611"/>
              <a:gd name="connsiteY89" fmla="*/ 4192173 h 4192173"/>
              <a:gd name="connsiteX90" fmla="*/ 1067571 w 6720611"/>
              <a:gd name="connsiteY90" fmla="*/ 4147072 h 4192173"/>
              <a:gd name="connsiteX91" fmla="*/ 3116246 w 6720611"/>
              <a:gd name="connsiteY91" fmla="*/ 2083855 h 4192173"/>
              <a:gd name="connsiteX92" fmla="*/ 3193826 w 6720611"/>
              <a:gd name="connsiteY92" fmla="*/ 2050605 h 4192173"/>
              <a:gd name="connsiteX93" fmla="*/ 2729024 w 6720611"/>
              <a:gd name="connsiteY93" fmla="*/ 2004526 h 4192173"/>
              <a:gd name="connsiteX94" fmla="*/ 2806387 w 6720611"/>
              <a:gd name="connsiteY94" fmla="*/ 2037647 h 4192173"/>
              <a:gd name="connsiteX95" fmla="*/ 2806387 w 6720611"/>
              <a:gd name="connsiteY95" fmla="*/ 2194052 h 4192173"/>
              <a:gd name="connsiteX96" fmla="*/ 2651660 w 6720611"/>
              <a:gd name="connsiteY96" fmla="*/ 2194052 h 4192173"/>
              <a:gd name="connsiteX97" fmla="*/ 2651660 w 6720611"/>
              <a:gd name="connsiteY97" fmla="*/ 2037647 h 4192173"/>
              <a:gd name="connsiteX98" fmla="*/ 2729024 w 6720611"/>
              <a:gd name="connsiteY98" fmla="*/ 2004526 h 4192173"/>
              <a:gd name="connsiteX99" fmla="*/ 6720611 w 6720611"/>
              <a:gd name="connsiteY99" fmla="*/ 1547111 h 4192173"/>
              <a:gd name="connsiteX100" fmla="*/ 6720611 w 6720611"/>
              <a:gd name="connsiteY100" fmla="*/ 1859867 h 4192173"/>
              <a:gd name="connsiteX101" fmla="*/ 6587477 w 6720611"/>
              <a:gd name="connsiteY101" fmla="*/ 1993861 h 4192173"/>
              <a:gd name="connsiteX102" fmla="*/ 4609755 w 6720611"/>
              <a:gd name="connsiteY102" fmla="*/ 3984353 h 4192173"/>
              <a:gd name="connsiteX103" fmla="*/ 4403268 w 6720611"/>
              <a:gd name="connsiteY103" fmla="*/ 4192173 h 4192173"/>
              <a:gd name="connsiteX104" fmla="*/ 4119746 w 6720611"/>
              <a:gd name="connsiteY104" fmla="*/ 4192173 h 4192173"/>
              <a:gd name="connsiteX105" fmla="*/ 4123061 w 6720611"/>
              <a:gd name="connsiteY105" fmla="*/ 4174961 h 4192173"/>
              <a:gd name="connsiteX106" fmla="*/ 4146968 w 6720611"/>
              <a:gd name="connsiteY106" fmla="*/ 4138776 h 4192173"/>
              <a:gd name="connsiteX107" fmla="*/ 6666670 w 6720611"/>
              <a:gd name="connsiteY107" fmla="*/ 1601429 h 4192173"/>
              <a:gd name="connsiteX108" fmla="*/ 6720611 w 6720611"/>
              <a:gd name="connsiteY108" fmla="*/ 1030301 h 4192173"/>
              <a:gd name="connsiteX109" fmla="*/ 6720611 w 6720611"/>
              <a:gd name="connsiteY109" fmla="*/ 1343665 h 4192173"/>
              <a:gd name="connsiteX110" fmla="*/ 6673967 w 6720611"/>
              <a:gd name="connsiteY110" fmla="*/ 1390665 h 4192173"/>
              <a:gd name="connsiteX111" fmla="*/ 4410060 w 6720611"/>
              <a:gd name="connsiteY111" fmla="*/ 3671847 h 4192173"/>
              <a:gd name="connsiteX112" fmla="*/ 4254900 w 6720611"/>
              <a:gd name="connsiteY112" fmla="*/ 3671847 h 4192173"/>
              <a:gd name="connsiteX113" fmla="*/ 4254900 w 6720611"/>
              <a:gd name="connsiteY113" fmla="*/ 3514827 h 4192173"/>
              <a:gd name="connsiteX114" fmla="*/ 6607121 w 6720611"/>
              <a:gd name="connsiteY114" fmla="*/ 1144657 h 4192173"/>
              <a:gd name="connsiteX115" fmla="*/ 6720611 w 6720611"/>
              <a:gd name="connsiteY115" fmla="*/ 513280 h 4192173"/>
              <a:gd name="connsiteX116" fmla="*/ 6720611 w 6720611"/>
              <a:gd name="connsiteY116" fmla="*/ 828464 h 4192173"/>
              <a:gd name="connsiteX117" fmla="*/ 6701397 w 6720611"/>
              <a:gd name="connsiteY117" fmla="*/ 847826 h 4192173"/>
              <a:gd name="connsiteX118" fmla="*/ 3403977 w 6720611"/>
              <a:gd name="connsiteY118" fmla="*/ 4170615 h 4192173"/>
              <a:gd name="connsiteX119" fmla="*/ 3382584 w 6720611"/>
              <a:gd name="connsiteY119" fmla="*/ 4192173 h 4192173"/>
              <a:gd name="connsiteX120" fmla="*/ 3071527 w 6720611"/>
              <a:gd name="connsiteY120" fmla="*/ 4192173 h 4192173"/>
              <a:gd name="connsiteX121" fmla="*/ 3099476 w 6720611"/>
              <a:gd name="connsiteY121" fmla="*/ 4163996 h 4192173"/>
              <a:gd name="connsiteX122" fmla="*/ 6451360 w 6720611"/>
              <a:gd name="connsiteY122" fmla="*/ 784731 h 4192173"/>
              <a:gd name="connsiteX123" fmla="*/ 6720611 w 6720611"/>
              <a:gd name="connsiteY123" fmla="*/ 0 h 4192173"/>
              <a:gd name="connsiteX124" fmla="*/ 6720611 w 6720611"/>
              <a:gd name="connsiteY124" fmla="*/ 314922 h 4192173"/>
              <a:gd name="connsiteX125" fmla="*/ 6619166 w 6720611"/>
              <a:gd name="connsiteY125" fmla="*/ 417055 h 4192173"/>
              <a:gd name="connsiteX126" fmla="*/ 3399146 w 6720611"/>
              <a:gd name="connsiteY126" fmla="*/ 3658891 h 4192173"/>
              <a:gd name="connsiteX127" fmla="*/ 3243936 w 6720611"/>
              <a:gd name="connsiteY127" fmla="*/ 3658891 h 4192173"/>
              <a:gd name="connsiteX128" fmla="*/ 3243936 w 6720611"/>
              <a:gd name="connsiteY128" fmla="*/ 3501880 h 4192173"/>
              <a:gd name="connsiteX129" fmla="*/ 6470085 w 6720611"/>
              <a:gd name="connsiteY129" fmla="*/ 252342 h 4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720611" h="4192173">
                <a:moveTo>
                  <a:pt x="4098974" y="3717504"/>
                </a:moveTo>
                <a:cubicBezTo>
                  <a:pt x="4127234" y="3717504"/>
                  <a:pt x="4155494" y="3728610"/>
                  <a:pt x="4177731" y="3750823"/>
                </a:cubicBezTo>
                <a:cubicBezTo>
                  <a:pt x="4220353" y="3793397"/>
                  <a:pt x="4220353" y="3863737"/>
                  <a:pt x="4177731" y="3908163"/>
                </a:cubicBezTo>
                <a:cubicBezTo>
                  <a:pt x="4177731" y="3908163"/>
                  <a:pt x="4177731" y="3908163"/>
                  <a:pt x="3942386" y="4143248"/>
                </a:cubicBezTo>
                <a:cubicBezTo>
                  <a:pt x="3899764" y="4185822"/>
                  <a:pt x="3829346" y="4185822"/>
                  <a:pt x="3786725" y="4143248"/>
                </a:cubicBezTo>
                <a:cubicBezTo>
                  <a:pt x="3744103" y="4098822"/>
                  <a:pt x="3744103" y="4028482"/>
                  <a:pt x="3786725" y="3985908"/>
                </a:cubicBezTo>
                <a:cubicBezTo>
                  <a:pt x="3786725" y="3985908"/>
                  <a:pt x="3786725" y="3985908"/>
                  <a:pt x="4020217" y="3750823"/>
                </a:cubicBezTo>
                <a:cubicBezTo>
                  <a:pt x="4042455" y="3728610"/>
                  <a:pt x="4070715" y="3717504"/>
                  <a:pt x="4098974" y="3717504"/>
                </a:cubicBezTo>
                <a:close/>
                <a:moveTo>
                  <a:pt x="3087535" y="3705915"/>
                </a:moveTo>
                <a:cubicBezTo>
                  <a:pt x="3115688" y="3705915"/>
                  <a:pt x="3143840" y="3716545"/>
                  <a:pt x="3165070" y="3737805"/>
                </a:cubicBezTo>
                <a:cubicBezTo>
                  <a:pt x="3207529" y="3782173"/>
                  <a:pt x="3207529" y="3852422"/>
                  <a:pt x="3165070" y="3894942"/>
                </a:cubicBezTo>
                <a:cubicBezTo>
                  <a:pt x="3165070" y="3894942"/>
                  <a:pt x="3165070" y="3894942"/>
                  <a:pt x="2895835" y="4166082"/>
                </a:cubicBezTo>
                <a:lnTo>
                  <a:pt x="2869927" y="4192173"/>
                </a:lnTo>
                <a:lnTo>
                  <a:pt x="2662279" y="4192173"/>
                </a:lnTo>
                <a:lnTo>
                  <a:pt x="2659367" y="4187754"/>
                </a:lnTo>
                <a:cubicBezTo>
                  <a:pt x="2643445" y="4147979"/>
                  <a:pt x="2651406" y="4100144"/>
                  <a:pt x="2683250" y="4066868"/>
                </a:cubicBezTo>
                <a:cubicBezTo>
                  <a:pt x="2683250" y="4066868"/>
                  <a:pt x="2683250" y="4066868"/>
                  <a:pt x="3010001" y="3737805"/>
                </a:cubicBezTo>
                <a:cubicBezTo>
                  <a:pt x="3031231" y="3716545"/>
                  <a:pt x="3059383" y="3705915"/>
                  <a:pt x="3087535" y="3705915"/>
                </a:cubicBezTo>
                <a:close/>
                <a:moveTo>
                  <a:pt x="2660175" y="3103119"/>
                </a:moveTo>
                <a:cubicBezTo>
                  <a:pt x="2688342" y="3103119"/>
                  <a:pt x="2716509" y="3114202"/>
                  <a:pt x="2737750" y="3136368"/>
                </a:cubicBezTo>
                <a:cubicBezTo>
                  <a:pt x="2782079" y="3178853"/>
                  <a:pt x="2782079" y="3249046"/>
                  <a:pt x="2737750" y="3291531"/>
                </a:cubicBezTo>
                <a:cubicBezTo>
                  <a:pt x="2737750" y="3291531"/>
                  <a:pt x="2737750" y="3291531"/>
                  <a:pt x="1918503" y="4117421"/>
                </a:cubicBezTo>
                <a:lnTo>
                  <a:pt x="1844352" y="4192173"/>
                </a:lnTo>
                <a:lnTo>
                  <a:pt x="1534302" y="4192173"/>
                </a:lnTo>
                <a:lnTo>
                  <a:pt x="1581330" y="4144809"/>
                </a:lnTo>
                <a:cubicBezTo>
                  <a:pt x="1882822" y="3841157"/>
                  <a:pt x="2215504" y="3506094"/>
                  <a:pt x="2582600" y="3136368"/>
                </a:cubicBezTo>
                <a:cubicBezTo>
                  <a:pt x="2603841" y="3114202"/>
                  <a:pt x="2632008" y="3103119"/>
                  <a:pt x="2660175" y="3103119"/>
                </a:cubicBezTo>
                <a:close/>
                <a:moveTo>
                  <a:pt x="3352576" y="2921682"/>
                </a:moveTo>
                <a:cubicBezTo>
                  <a:pt x="3380745" y="2921682"/>
                  <a:pt x="3408914" y="2932304"/>
                  <a:pt x="3430157" y="2953548"/>
                </a:cubicBezTo>
                <a:cubicBezTo>
                  <a:pt x="3472641" y="2997883"/>
                  <a:pt x="3472641" y="3068081"/>
                  <a:pt x="3430157" y="3110568"/>
                </a:cubicBezTo>
                <a:cubicBezTo>
                  <a:pt x="3430157" y="3110568"/>
                  <a:pt x="3430157" y="3110568"/>
                  <a:pt x="2474116" y="4073905"/>
                </a:cubicBezTo>
                <a:lnTo>
                  <a:pt x="2356744" y="4192173"/>
                </a:lnTo>
                <a:lnTo>
                  <a:pt x="2045752" y="4192173"/>
                </a:lnTo>
                <a:lnTo>
                  <a:pt x="2273663" y="3962523"/>
                </a:lnTo>
                <a:cubicBezTo>
                  <a:pt x="2575174" y="3658711"/>
                  <a:pt x="2907876" y="3323470"/>
                  <a:pt x="3274996" y="2953548"/>
                </a:cubicBezTo>
                <a:cubicBezTo>
                  <a:pt x="3296239" y="2932304"/>
                  <a:pt x="3324407" y="2921682"/>
                  <a:pt x="3352576" y="2921682"/>
                </a:cubicBezTo>
                <a:close/>
                <a:moveTo>
                  <a:pt x="3128493" y="2631654"/>
                </a:moveTo>
                <a:cubicBezTo>
                  <a:pt x="3156659" y="2631654"/>
                  <a:pt x="3184825" y="2642760"/>
                  <a:pt x="3206064" y="2664973"/>
                </a:cubicBezTo>
                <a:cubicBezTo>
                  <a:pt x="3250391" y="2707547"/>
                  <a:pt x="3250391" y="2777887"/>
                  <a:pt x="3206064" y="2820462"/>
                </a:cubicBezTo>
                <a:cubicBezTo>
                  <a:pt x="3206064" y="2820462"/>
                  <a:pt x="3206064" y="2820462"/>
                  <a:pt x="2973350" y="3057398"/>
                </a:cubicBezTo>
                <a:cubicBezTo>
                  <a:pt x="2930871" y="3099972"/>
                  <a:pt x="2860687" y="3099972"/>
                  <a:pt x="2818207" y="3057398"/>
                </a:cubicBezTo>
                <a:cubicBezTo>
                  <a:pt x="2775728" y="3012972"/>
                  <a:pt x="2775728" y="2942632"/>
                  <a:pt x="2818207" y="2900058"/>
                </a:cubicBezTo>
                <a:cubicBezTo>
                  <a:pt x="2818207" y="2900058"/>
                  <a:pt x="2818207" y="2900058"/>
                  <a:pt x="3050921" y="2664973"/>
                </a:cubicBezTo>
                <a:cubicBezTo>
                  <a:pt x="3072161" y="2642760"/>
                  <a:pt x="3100327" y="2631654"/>
                  <a:pt x="3128493" y="2631654"/>
                </a:cubicBezTo>
                <a:close/>
                <a:moveTo>
                  <a:pt x="1718990" y="2506221"/>
                </a:moveTo>
                <a:cubicBezTo>
                  <a:pt x="1747170" y="2506221"/>
                  <a:pt x="1775351" y="2517306"/>
                  <a:pt x="1796602" y="2539476"/>
                </a:cubicBezTo>
                <a:cubicBezTo>
                  <a:pt x="1839104" y="2581969"/>
                  <a:pt x="1839104" y="2652176"/>
                  <a:pt x="1796602" y="2694669"/>
                </a:cubicBezTo>
                <a:cubicBezTo>
                  <a:pt x="1796602" y="2694669"/>
                  <a:pt x="1796602" y="2694669"/>
                  <a:pt x="368404" y="4133495"/>
                </a:cubicBezTo>
                <a:lnTo>
                  <a:pt x="310159" y="4192173"/>
                </a:lnTo>
                <a:lnTo>
                  <a:pt x="0" y="4192173"/>
                </a:lnTo>
                <a:lnTo>
                  <a:pt x="71848" y="4119830"/>
                </a:lnTo>
                <a:cubicBezTo>
                  <a:pt x="490885" y="3697903"/>
                  <a:pt x="1006624" y="3178608"/>
                  <a:pt x="1641378" y="2539476"/>
                </a:cubicBezTo>
                <a:cubicBezTo>
                  <a:pt x="1662630" y="2517306"/>
                  <a:pt x="1690809" y="2506221"/>
                  <a:pt x="1718990" y="2506221"/>
                </a:cubicBezTo>
                <a:close/>
                <a:moveTo>
                  <a:pt x="3781177" y="2490332"/>
                </a:moveTo>
                <a:cubicBezTo>
                  <a:pt x="3809352" y="2490332"/>
                  <a:pt x="3837527" y="2501404"/>
                  <a:pt x="3858773" y="2523547"/>
                </a:cubicBezTo>
                <a:cubicBezTo>
                  <a:pt x="3901266" y="2565989"/>
                  <a:pt x="3901266" y="2636111"/>
                  <a:pt x="3858773" y="2680398"/>
                </a:cubicBezTo>
                <a:cubicBezTo>
                  <a:pt x="3858773" y="2680398"/>
                  <a:pt x="3858773" y="2680398"/>
                  <a:pt x="3672173" y="2866773"/>
                </a:cubicBezTo>
                <a:cubicBezTo>
                  <a:pt x="3629680" y="2911060"/>
                  <a:pt x="3559475" y="2911060"/>
                  <a:pt x="3516982" y="2866773"/>
                </a:cubicBezTo>
                <a:cubicBezTo>
                  <a:pt x="3472641" y="2824331"/>
                  <a:pt x="3472641" y="2754210"/>
                  <a:pt x="3516982" y="2709923"/>
                </a:cubicBezTo>
                <a:cubicBezTo>
                  <a:pt x="3516982" y="2709923"/>
                  <a:pt x="3516982" y="2709923"/>
                  <a:pt x="3703581" y="2523547"/>
                </a:cubicBezTo>
                <a:cubicBezTo>
                  <a:pt x="3724827" y="2501404"/>
                  <a:pt x="3753002" y="2490332"/>
                  <a:pt x="3781177" y="2490332"/>
                </a:cubicBezTo>
                <a:close/>
                <a:moveTo>
                  <a:pt x="3379772" y="2378716"/>
                </a:moveTo>
                <a:cubicBezTo>
                  <a:pt x="3408047" y="2378716"/>
                  <a:pt x="3436323" y="2389296"/>
                  <a:pt x="3458572" y="2410457"/>
                </a:cubicBezTo>
                <a:cubicBezTo>
                  <a:pt x="3501216" y="2454618"/>
                  <a:pt x="3501216" y="2524540"/>
                  <a:pt x="3458572" y="2566862"/>
                </a:cubicBezTo>
                <a:cubicBezTo>
                  <a:pt x="3414073" y="2611023"/>
                  <a:pt x="3345471" y="2611023"/>
                  <a:pt x="3300972" y="2566862"/>
                </a:cubicBezTo>
                <a:cubicBezTo>
                  <a:pt x="3258328" y="2524540"/>
                  <a:pt x="3258328" y="2454618"/>
                  <a:pt x="3300972" y="2410457"/>
                </a:cubicBezTo>
                <a:cubicBezTo>
                  <a:pt x="3323222" y="2389296"/>
                  <a:pt x="3351497" y="2378716"/>
                  <a:pt x="3379772" y="2378716"/>
                </a:cubicBezTo>
                <a:close/>
                <a:moveTo>
                  <a:pt x="2504851" y="2227948"/>
                </a:moveTo>
                <a:cubicBezTo>
                  <a:pt x="2533020" y="2227948"/>
                  <a:pt x="2561189" y="2238574"/>
                  <a:pt x="2582432" y="2259826"/>
                </a:cubicBezTo>
                <a:cubicBezTo>
                  <a:pt x="2624916" y="2304178"/>
                  <a:pt x="2624916" y="2374402"/>
                  <a:pt x="2582432" y="2416906"/>
                </a:cubicBezTo>
                <a:cubicBezTo>
                  <a:pt x="2582432" y="2416906"/>
                  <a:pt x="2582432" y="2416906"/>
                  <a:pt x="930395" y="4082184"/>
                </a:cubicBezTo>
                <a:lnTo>
                  <a:pt x="821280" y="4192173"/>
                </a:lnTo>
                <a:lnTo>
                  <a:pt x="510288" y="4192173"/>
                </a:lnTo>
                <a:lnTo>
                  <a:pt x="611751" y="4089897"/>
                </a:lnTo>
                <a:cubicBezTo>
                  <a:pt x="1096463" y="3601300"/>
                  <a:pt x="1693033" y="2999950"/>
                  <a:pt x="2427271" y="2259826"/>
                </a:cubicBezTo>
                <a:cubicBezTo>
                  <a:pt x="2448514" y="2238574"/>
                  <a:pt x="2476683" y="2227948"/>
                  <a:pt x="2504851" y="2227948"/>
                </a:cubicBezTo>
                <a:close/>
                <a:moveTo>
                  <a:pt x="6720611" y="2062302"/>
                </a:moveTo>
                <a:lnTo>
                  <a:pt x="6720611" y="2375607"/>
                </a:lnTo>
                <a:lnTo>
                  <a:pt x="6686960" y="2409511"/>
                </a:lnTo>
                <a:cubicBezTo>
                  <a:pt x="6304559" y="2794786"/>
                  <a:pt x="5805775" y="3297318"/>
                  <a:pt x="5155188" y="3952794"/>
                </a:cubicBezTo>
                <a:lnTo>
                  <a:pt x="4917594" y="4192173"/>
                </a:lnTo>
                <a:lnTo>
                  <a:pt x="4606626" y="4192173"/>
                </a:lnTo>
                <a:lnTo>
                  <a:pt x="4631263" y="4167352"/>
                </a:lnTo>
                <a:cubicBezTo>
                  <a:pt x="4893047" y="3903600"/>
                  <a:pt x="5456889" y="3335521"/>
                  <a:pt x="6671319" y="2111964"/>
                </a:cubicBezTo>
                <a:close/>
                <a:moveTo>
                  <a:pt x="3193826" y="2050605"/>
                </a:moveTo>
                <a:cubicBezTo>
                  <a:pt x="3221995" y="2050605"/>
                  <a:pt x="3250164" y="2061689"/>
                  <a:pt x="3271407" y="2083855"/>
                </a:cubicBezTo>
                <a:cubicBezTo>
                  <a:pt x="3313891" y="2126340"/>
                  <a:pt x="3313891" y="2196533"/>
                  <a:pt x="3271407" y="2240865"/>
                </a:cubicBezTo>
                <a:cubicBezTo>
                  <a:pt x="3271407" y="2240865"/>
                  <a:pt x="3271407" y="2240865"/>
                  <a:pt x="1404139" y="4121386"/>
                </a:cubicBezTo>
                <a:lnTo>
                  <a:pt x="1333850" y="4192173"/>
                </a:lnTo>
                <a:lnTo>
                  <a:pt x="1022788" y="4192173"/>
                </a:lnTo>
                <a:lnTo>
                  <a:pt x="1067571" y="4147072"/>
                </a:lnTo>
                <a:cubicBezTo>
                  <a:pt x="1590406" y="3620526"/>
                  <a:pt x="2259634" y="2946548"/>
                  <a:pt x="3116246" y="2083855"/>
                </a:cubicBezTo>
                <a:cubicBezTo>
                  <a:pt x="3137489" y="2061689"/>
                  <a:pt x="3165657" y="2050605"/>
                  <a:pt x="3193826" y="2050605"/>
                </a:cubicBezTo>
                <a:close/>
                <a:moveTo>
                  <a:pt x="2729024" y="2004526"/>
                </a:moveTo>
                <a:cubicBezTo>
                  <a:pt x="2757114" y="2004526"/>
                  <a:pt x="2785204" y="2015566"/>
                  <a:pt x="2806387" y="2037647"/>
                </a:cubicBezTo>
                <a:cubicBezTo>
                  <a:pt x="2848753" y="2079968"/>
                  <a:pt x="2848753" y="2149890"/>
                  <a:pt x="2806387" y="2194052"/>
                </a:cubicBezTo>
                <a:cubicBezTo>
                  <a:pt x="2764021" y="2236373"/>
                  <a:pt x="2694026" y="2236373"/>
                  <a:pt x="2651660" y="2194052"/>
                </a:cubicBezTo>
                <a:cubicBezTo>
                  <a:pt x="2607453" y="2149890"/>
                  <a:pt x="2607453" y="2079968"/>
                  <a:pt x="2651660" y="2037647"/>
                </a:cubicBezTo>
                <a:cubicBezTo>
                  <a:pt x="2672843" y="2015566"/>
                  <a:pt x="2700934" y="2004526"/>
                  <a:pt x="2729024" y="2004526"/>
                </a:cubicBezTo>
                <a:close/>
                <a:moveTo>
                  <a:pt x="6720611" y="1547111"/>
                </a:moveTo>
                <a:lnTo>
                  <a:pt x="6720611" y="1859867"/>
                </a:lnTo>
                <a:lnTo>
                  <a:pt x="6587477" y="1993861"/>
                </a:lnTo>
                <a:cubicBezTo>
                  <a:pt x="6137445" y="2446799"/>
                  <a:pt x="5503310" y="3085029"/>
                  <a:pt x="4609755" y="3984353"/>
                </a:cubicBezTo>
                <a:lnTo>
                  <a:pt x="4403268" y="4192173"/>
                </a:lnTo>
                <a:lnTo>
                  <a:pt x="4119746" y="4192173"/>
                </a:lnTo>
                <a:lnTo>
                  <a:pt x="4123061" y="4174961"/>
                </a:lnTo>
                <a:cubicBezTo>
                  <a:pt x="4128373" y="4161745"/>
                  <a:pt x="4136343" y="4149395"/>
                  <a:pt x="4146968" y="4138776"/>
                </a:cubicBezTo>
                <a:cubicBezTo>
                  <a:pt x="4146968" y="4138776"/>
                  <a:pt x="4146968" y="4138776"/>
                  <a:pt x="6666670" y="1601429"/>
                </a:cubicBezTo>
                <a:close/>
                <a:moveTo>
                  <a:pt x="6720611" y="1030301"/>
                </a:moveTo>
                <a:lnTo>
                  <a:pt x="6720611" y="1343665"/>
                </a:lnTo>
                <a:lnTo>
                  <a:pt x="6673967" y="1390665"/>
                </a:lnTo>
                <a:cubicBezTo>
                  <a:pt x="6123287" y="1945548"/>
                  <a:pt x="5389047" y="2685390"/>
                  <a:pt x="4410060" y="3671847"/>
                </a:cubicBezTo>
                <a:cubicBezTo>
                  <a:pt x="4367576" y="3714335"/>
                  <a:pt x="4297385" y="3714335"/>
                  <a:pt x="4254900" y="3671847"/>
                </a:cubicBezTo>
                <a:cubicBezTo>
                  <a:pt x="4212416" y="3627512"/>
                  <a:pt x="4212416" y="3557315"/>
                  <a:pt x="4254900" y="3514827"/>
                </a:cubicBezTo>
                <a:cubicBezTo>
                  <a:pt x="4254900" y="3514827"/>
                  <a:pt x="4254900" y="3514827"/>
                  <a:pt x="6607121" y="1144657"/>
                </a:cubicBezTo>
                <a:close/>
                <a:moveTo>
                  <a:pt x="6720611" y="513280"/>
                </a:moveTo>
                <a:lnTo>
                  <a:pt x="6720611" y="828464"/>
                </a:lnTo>
                <a:lnTo>
                  <a:pt x="6701397" y="847826"/>
                </a:lnTo>
                <a:cubicBezTo>
                  <a:pt x="6337885" y="1214134"/>
                  <a:pt x="5471049" y="2087640"/>
                  <a:pt x="3403977" y="4170615"/>
                </a:cubicBezTo>
                <a:lnTo>
                  <a:pt x="3382584" y="4192173"/>
                </a:lnTo>
                <a:lnTo>
                  <a:pt x="3071527" y="4192173"/>
                </a:lnTo>
                <a:lnTo>
                  <a:pt x="3099476" y="4163996"/>
                </a:lnTo>
                <a:cubicBezTo>
                  <a:pt x="3426267" y="3834535"/>
                  <a:pt x="4270479" y="2983427"/>
                  <a:pt x="6451360" y="784731"/>
                </a:cubicBezTo>
                <a:close/>
                <a:moveTo>
                  <a:pt x="6720611" y="0"/>
                </a:moveTo>
                <a:lnTo>
                  <a:pt x="6720611" y="314922"/>
                </a:lnTo>
                <a:lnTo>
                  <a:pt x="6619166" y="417055"/>
                </a:lnTo>
                <a:cubicBezTo>
                  <a:pt x="6076917" y="962977"/>
                  <a:pt x="5112920" y="1933506"/>
                  <a:pt x="3399146" y="3658891"/>
                </a:cubicBezTo>
                <a:cubicBezTo>
                  <a:pt x="3356648" y="3703223"/>
                  <a:pt x="3286434" y="3703223"/>
                  <a:pt x="3243936" y="3658891"/>
                </a:cubicBezTo>
                <a:cubicBezTo>
                  <a:pt x="3199591" y="3616405"/>
                  <a:pt x="3199591" y="3546212"/>
                  <a:pt x="3243936" y="3501880"/>
                </a:cubicBezTo>
                <a:cubicBezTo>
                  <a:pt x="3243936" y="3501880"/>
                  <a:pt x="3243936" y="3501880"/>
                  <a:pt x="6470085" y="25234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a:extLst>
              <a:ext uri="{FF2B5EF4-FFF2-40B4-BE49-F238E27FC236}">
                <a16:creationId xmlns:a16="http://schemas.microsoft.com/office/drawing/2014/main" id="{D373123C-48EE-41EC-80A5-0B4A0FB68132}"/>
              </a:ext>
            </a:extLst>
          </p:cNvPr>
          <p:cNvSpPr>
            <a:spLocks noGrp="1"/>
          </p:cNvSpPr>
          <p:nvPr>
            <p:ph type="ctrTitle" hasCustomPrompt="1"/>
          </p:nvPr>
        </p:nvSpPr>
        <p:spPr>
          <a:xfrm>
            <a:off x="1060047" y="3326800"/>
            <a:ext cx="7849042" cy="1056022"/>
          </a:xfrm>
          <a:noFill/>
        </p:spPr>
        <p:txBody>
          <a:bodyPr lIns="90000" rIns="90000" anchor="b">
            <a:normAutofit/>
          </a:bodyPr>
          <a:lstStyle>
            <a:lvl1pPr algn="l">
              <a:defRPr sz="4000" b="1">
                <a:solidFill>
                  <a:schemeClr val="tx2"/>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22079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1779213" y="2027705"/>
            <a:ext cx="7590354" cy="1145332"/>
          </a:xfrm>
        </p:spPr>
        <p:txBody>
          <a:bodyPr anchor="b">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1779213" y="3173038"/>
            <a:ext cx="7590354" cy="1082874"/>
          </a:xfrm>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 name="直接连接符 2"/>
          <p:cNvCxnSpPr/>
          <p:nvPr userDrawn="1"/>
        </p:nvCxnSpPr>
        <p:spPr>
          <a:xfrm>
            <a:off x="1779212" y="2041451"/>
            <a:ext cx="759035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nvCxnSpPr>
        <p:spPr>
          <a:xfrm>
            <a:off x="1779212" y="4265363"/>
            <a:ext cx="759035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2" name="任意多边形 141"/>
          <p:cNvSpPr/>
          <p:nvPr userDrawn="1"/>
        </p:nvSpPr>
        <p:spPr>
          <a:xfrm>
            <a:off x="5471389" y="2665828"/>
            <a:ext cx="6720611" cy="4192173"/>
          </a:xfrm>
          <a:custGeom>
            <a:avLst/>
            <a:gdLst>
              <a:gd name="connsiteX0" fmla="*/ 4098974 w 6720611"/>
              <a:gd name="connsiteY0" fmla="*/ 3717504 h 4192173"/>
              <a:gd name="connsiteX1" fmla="*/ 4177731 w 6720611"/>
              <a:gd name="connsiteY1" fmla="*/ 3750823 h 4192173"/>
              <a:gd name="connsiteX2" fmla="*/ 4177731 w 6720611"/>
              <a:gd name="connsiteY2" fmla="*/ 3908163 h 4192173"/>
              <a:gd name="connsiteX3" fmla="*/ 3942386 w 6720611"/>
              <a:gd name="connsiteY3" fmla="*/ 4143248 h 4192173"/>
              <a:gd name="connsiteX4" fmla="*/ 3786725 w 6720611"/>
              <a:gd name="connsiteY4" fmla="*/ 4143248 h 4192173"/>
              <a:gd name="connsiteX5" fmla="*/ 3786725 w 6720611"/>
              <a:gd name="connsiteY5" fmla="*/ 3985908 h 4192173"/>
              <a:gd name="connsiteX6" fmla="*/ 4020217 w 6720611"/>
              <a:gd name="connsiteY6" fmla="*/ 3750823 h 4192173"/>
              <a:gd name="connsiteX7" fmla="*/ 4098974 w 6720611"/>
              <a:gd name="connsiteY7" fmla="*/ 3717504 h 4192173"/>
              <a:gd name="connsiteX8" fmla="*/ 3087535 w 6720611"/>
              <a:gd name="connsiteY8" fmla="*/ 3705915 h 4192173"/>
              <a:gd name="connsiteX9" fmla="*/ 3165070 w 6720611"/>
              <a:gd name="connsiteY9" fmla="*/ 3737805 h 4192173"/>
              <a:gd name="connsiteX10" fmla="*/ 3165070 w 6720611"/>
              <a:gd name="connsiteY10" fmla="*/ 3894942 h 4192173"/>
              <a:gd name="connsiteX11" fmla="*/ 2895835 w 6720611"/>
              <a:gd name="connsiteY11" fmla="*/ 4166082 h 4192173"/>
              <a:gd name="connsiteX12" fmla="*/ 2869927 w 6720611"/>
              <a:gd name="connsiteY12" fmla="*/ 4192173 h 4192173"/>
              <a:gd name="connsiteX13" fmla="*/ 2662279 w 6720611"/>
              <a:gd name="connsiteY13" fmla="*/ 4192173 h 4192173"/>
              <a:gd name="connsiteX14" fmla="*/ 2659367 w 6720611"/>
              <a:gd name="connsiteY14" fmla="*/ 4187754 h 4192173"/>
              <a:gd name="connsiteX15" fmla="*/ 2683250 w 6720611"/>
              <a:gd name="connsiteY15" fmla="*/ 4066868 h 4192173"/>
              <a:gd name="connsiteX16" fmla="*/ 3010001 w 6720611"/>
              <a:gd name="connsiteY16" fmla="*/ 3737805 h 4192173"/>
              <a:gd name="connsiteX17" fmla="*/ 3087535 w 6720611"/>
              <a:gd name="connsiteY17" fmla="*/ 3705915 h 4192173"/>
              <a:gd name="connsiteX18" fmla="*/ 2660175 w 6720611"/>
              <a:gd name="connsiteY18" fmla="*/ 3103119 h 4192173"/>
              <a:gd name="connsiteX19" fmla="*/ 2737750 w 6720611"/>
              <a:gd name="connsiteY19" fmla="*/ 3136368 h 4192173"/>
              <a:gd name="connsiteX20" fmla="*/ 2737750 w 6720611"/>
              <a:gd name="connsiteY20" fmla="*/ 3291531 h 4192173"/>
              <a:gd name="connsiteX21" fmla="*/ 1918503 w 6720611"/>
              <a:gd name="connsiteY21" fmla="*/ 4117421 h 4192173"/>
              <a:gd name="connsiteX22" fmla="*/ 1844352 w 6720611"/>
              <a:gd name="connsiteY22" fmla="*/ 4192173 h 4192173"/>
              <a:gd name="connsiteX23" fmla="*/ 1534302 w 6720611"/>
              <a:gd name="connsiteY23" fmla="*/ 4192173 h 4192173"/>
              <a:gd name="connsiteX24" fmla="*/ 1581330 w 6720611"/>
              <a:gd name="connsiteY24" fmla="*/ 4144809 h 4192173"/>
              <a:gd name="connsiteX25" fmla="*/ 2582600 w 6720611"/>
              <a:gd name="connsiteY25" fmla="*/ 3136368 h 4192173"/>
              <a:gd name="connsiteX26" fmla="*/ 2660175 w 6720611"/>
              <a:gd name="connsiteY26" fmla="*/ 3103119 h 4192173"/>
              <a:gd name="connsiteX27" fmla="*/ 3352576 w 6720611"/>
              <a:gd name="connsiteY27" fmla="*/ 2921682 h 4192173"/>
              <a:gd name="connsiteX28" fmla="*/ 3430157 w 6720611"/>
              <a:gd name="connsiteY28" fmla="*/ 2953548 h 4192173"/>
              <a:gd name="connsiteX29" fmla="*/ 3430157 w 6720611"/>
              <a:gd name="connsiteY29" fmla="*/ 3110568 h 4192173"/>
              <a:gd name="connsiteX30" fmla="*/ 2474116 w 6720611"/>
              <a:gd name="connsiteY30" fmla="*/ 4073905 h 4192173"/>
              <a:gd name="connsiteX31" fmla="*/ 2356744 w 6720611"/>
              <a:gd name="connsiteY31" fmla="*/ 4192173 h 4192173"/>
              <a:gd name="connsiteX32" fmla="*/ 2045752 w 6720611"/>
              <a:gd name="connsiteY32" fmla="*/ 4192173 h 4192173"/>
              <a:gd name="connsiteX33" fmla="*/ 2273663 w 6720611"/>
              <a:gd name="connsiteY33" fmla="*/ 3962523 h 4192173"/>
              <a:gd name="connsiteX34" fmla="*/ 3274996 w 6720611"/>
              <a:gd name="connsiteY34" fmla="*/ 2953548 h 4192173"/>
              <a:gd name="connsiteX35" fmla="*/ 3352576 w 6720611"/>
              <a:gd name="connsiteY35" fmla="*/ 2921682 h 4192173"/>
              <a:gd name="connsiteX36" fmla="*/ 3128493 w 6720611"/>
              <a:gd name="connsiteY36" fmla="*/ 2631654 h 4192173"/>
              <a:gd name="connsiteX37" fmla="*/ 3206064 w 6720611"/>
              <a:gd name="connsiteY37" fmla="*/ 2664973 h 4192173"/>
              <a:gd name="connsiteX38" fmla="*/ 3206064 w 6720611"/>
              <a:gd name="connsiteY38" fmla="*/ 2820462 h 4192173"/>
              <a:gd name="connsiteX39" fmla="*/ 2973350 w 6720611"/>
              <a:gd name="connsiteY39" fmla="*/ 3057398 h 4192173"/>
              <a:gd name="connsiteX40" fmla="*/ 2818207 w 6720611"/>
              <a:gd name="connsiteY40" fmla="*/ 3057398 h 4192173"/>
              <a:gd name="connsiteX41" fmla="*/ 2818207 w 6720611"/>
              <a:gd name="connsiteY41" fmla="*/ 2900058 h 4192173"/>
              <a:gd name="connsiteX42" fmla="*/ 3050921 w 6720611"/>
              <a:gd name="connsiteY42" fmla="*/ 2664973 h 4192173"/>
              <a:gd name="connsiteX43" fmla="*/ 3128493 w 6720611"/>
              <a:gd name="connsiteY43" fmla="*/ 2631654 h 4192173"/>
              <a:gd name="connsiteX44" fmla="*/ 1718990 w 6720611"/>
              <a:gd name="connsiteY44" fmla="*/ 2506221 h 4192173"/>
              <a:gd name="connsiteX45" fmla="*/ 1796602 w 6720611"/>
              <a:gd name="connsiteY45" fmla="*/ 2539476 h 4192173"/>
              <a:gd name="connsiteX46" fmla="*/ 1796602 w 6720611"/>
              <a:gd name="connsiteY46" fmla="*/ 2694669 h 4192173"/>
              <a:gd name="connsiteX47" fmla="*/ 368404 w 6720611"/>
              <a:gd name="connsiteY47" fmla="*/ 4133495 h 4192173"/>
              <a:gd name="connsiteX48" fmla="*/ 310159 w 6720611"/>
              <a:gd name="connsiteY48" fmla="*/ 4192173 h 4192173"/>
              <a:gd name="connsiteX49" fmla="*/ 0 w 6720611"/>
              <a:gd name="connsiteY49" fmla="*/ 4192173 h 4192173"/>
              <a:gd name="connsiteX50" fmla="*/ 71848 w 6720611"/>
              <a:gd name="connsiteY50" fmla="*/ 4119830 h 4192173"/>
              <a:gd name="connsiteX51" fmla="*/ 1641378 w 6720611"/>
              <a:gd name="connsiteY51" fmla="*/ 2539476 h 4192173"/>
              <a:gd name="connsiteX52" fmla="*/ 1718990 w 6720611"/>
              <a:gd name="connsiteY52" fmla="*/ 2506221 h 4192173"/>
              <a:gd name="connsiteX53" fmla="*/ 3781177 w 6720611"/>
              <a:gd name="connsiteY53" fmla="*/ 2490332 h 4192173"/>
              <a:gd name="connsiteX54" fmla="*/ 3858773 w 6720611"/>
              <a:gd name="connsiteY54" fmla="*/ 2523547 h 4192173"/>
              <a:gd name="connsiteX55" fmla="*/ 3858773 w 6720611"/>
              <a:gd name="connsiteY55" fmla="*/ 2680398 h 4192173"/>
              <a:gd name="connsiteX56" fmla="*/ 3672173 w 6720611"/>
              <a:gd name="connsiteY56" fmla="*/ 2866773 h 4192173"/>
              <a:gd name="connsiteX57" fmla="*/ 3516982 w 6720611"/>
              <a:gd name="connsiteY57" fmla="*/ 2866773 h 4192173"/>
              <a:gd name="connsiteX58" fmla="*/ 3516982 w 6720611"/>
              <a:gd name="connsiteY58" fmla="*/ 2709923 h 4192173"/>
              <a:gd name="connsiteX59" fmla="*/ 3703581 w 6720611"/>
              <a:gd name="connsiteY59" fmla="*/ 2523547 h 4192173"/>
              <a:gd name="connsiteX60" fmla="*/ 3781177 w 6720611"/>
              <a:gd name="connsiteY60" fmla="*/ 2490332 h 4192173"/>
              <a:gd name="connsiteX61" fmla="*/ 3379772 w 6720611"/>
              <a:gd name="connsiteY61" fmla="*/ 2378716 h 4192173"/>
              <a:gd name="connsiteX62" fmla="*/ 3458572 w 6720611"/>
              <a:gd name="connsiteY62" fmla="*/ 2410457 h 4192173"/>
              <a:gd name="connsiteX63" fmla="*/ 3458572 w 6720611"/>
              <a:gd name="connsiteY63" fmla="*/ 2566862 h 4192173"/>
              <a:gd name="connsiteX64" fmla="*/ 3300972 w 6720611"/>
              <a:gd name="connsiteY64" fmla="*/ 2566862 h 4192173"/>
              <a:gd name="connsiteX65" fmla="*/ 3300972 w 6720611"/>
              <a:gd name="connsiteY65" fmla="*/ 2410457 h 4192173"/>
              <a:gd name="connsiteX66" fmla="*/ 3379772 w 6720611"/>
              <a:gd name="connsiteY66" fmla="*/ 2378716 h 4192173"/>
              <a:gd name="connsiteX67" fmla="*/ 2504851 w 6720611"/>
              <a:gd name="connsiteY67" fmla="*/ 2227948 h 4192173"/>
              <a:gd name="connsiteX68" fmla="*/ 2582432 w 6720611"/>
              <a:gd name="connsiteY68" fmla="*/ 2259826 h 4192173"/>
              <a:gd name="connsiteX69" fmla="*/ 2582432 w 6720611"/>
              <a:gd name="connsiteY69" fmla="*/ 2416906 h 4192173"/>
              <a:gd name="connsiteX70" fmla="*/ 930395 w 6720611"/>
              <a:gd name="connsiteY70" fmla="*/ 4082184 h 4192173"/>
              <a:gd name="connsiteX71" fmla="*/ 821280 w 6720611"/>
              <a:gd name="connsiteY71" fmla="*/ 4192173 h 4192173"/>
              <a:gd name="connsiteX72" fmla="*/ 510288 w 6720611"/>
              <a:gd name="connsiteY72" fmla="*/ 4192173 h 4192173"/>
              <a:gd name="connsiteX73" fmla="*/ 611751 w 6720611"/>
              <a:gd name="connsiteY73" fmla="*/ 4089897 h 4192173"/>
              <a:gd name="connsiteX74" fmla="*/ 2427271 w 6720611"/>
              <a:gd name="connsiteY74" fmla="*/ 2259826 h 4192173"/>
              <a:gd name="connsiteX75" fmla="*/ 2504851 w 6720611"/>
              <a:gd name="connsiteY75" fmla="*/ 2227948 h 4192173"/>
              <a:gd name="connsiteX76" fmla="*/ 6720611 w 6720611"/>
              <a:gd name="connsiteY76" fmla="*/ 2062302 h 4192173"/>
              <a:gd name="connsiteX77" fmla="*/ 6720611 w 6720611"/>
              <a:gd name="connsiteY77" fmla="*/ 2375607 h 4192173"/>
              <a:gd name="connsiteX78" fmla="*/ 6686960 w 6720611"/>
              <a:gd name="connsiteY78" fmla="*/ 2409511 h 4192173"/>
              <a:gd name="connsiteX79" fmla="*/ 5155188 w 6720611"/>
              <a:gd name="connsiteY79" fmla="*/ 3952794 h 4192173"/>
              <a:gd name="connsiteX80" fmla="*/ 4917594 w 6720611"/>
              <a:gd name="connsiteY80" fmla="*/ 4192173 h 4192173"/>
              <a:gd name="connsiteX81" fmla="*/ 4606626 w 6720611"/>
              <a:gd name="connsiteY81" fmla="*/ 4192173 h 4192173"/>
              <a:gd name="connsiteX82" fmla="*/ 4631263 w 6720611"/>
              <a:gd name="connsiteY82" fmla="*/ 4167352 h 4192173"/>
              <a:gd name="connsiteX83" fmla="*/ 6671319 w 6720611"/>
              <a:gd name="connsiteY83" fmla="*/ 2111964 h 4192173"/>
              <a:gd name="connsiteX84" fmla="*/ 3193826 w 6720611"/>
              <a:gd name="connsiteY84" fmla="*/ 2050605 h 4192173"/>
              <a:gd name="connsiteX85" fmla="*/ 3271407 w 6720611"/>
              <a:gd name="connsiteY85" fmla="*/ 2083855 h 4192173"/>
              <a:gd name="connsiteX86" fmla="*/ 3271407 w 6720611"/>
              <a:gd name="connsiteY86" fmla="*/ 2240865 h 4192173"/>
              <a:gd name="connsiteX87" fmla="*/ 1404139 w 6720611"/>
              <a:gd name="connsiteY87" fmla="*/ 4121386 h 4192173"/>
              <a:gd name="connsiteX88" fmla="*/ 1333850 w 6720611"/>
              <a:gd name="connsiteY88" fmla="*/ 4192173 h 4192173"/>
              <a:gd name="connsiteX89" fmla="*/ 1022788 w 6720611"/>
              <a:gd name="connsiteY89" fmla="*/ 4192173 h 4192173"/>
              <a:gd name="connsiteX90" fmla="*/ 1067571 w 6720611"/>
              <a:gd name="connsiteY90" fmla="*/ 4147072 h 4192173"/>
              <a:gd name="connsiteX91" fmla="*/ 3116246 w 6720611"/>
              <a:gd name="connsiteY91" fmla="*/ 2083855 h 4192173"/>
              <a:gd name="connsiteX92" fmla="*/ 3193826 w 6720611"/>
              <a:gd name="connsiteY92" fmla="*/ 2050605 h 4192173"/>
              <a:gd name="connsiteX93" fmla="*/ 2729024 w 6720611"/>
              <a:gd name="connsiteY93" fmla="*/ 2004526 h 4192173"/>
              <a:gd name="connsiteX94" fmla="*/ 2806387 w 6720611"/>
              <a:gd name="connsiteY94" fmla="*/ 2037647 h 4192173"/>
              <a:gd name="connsiteX95" fmla="*/ 2806387 w 6720611"/>
              <a:gd name="connsiteY95" fmla="*/ 2194052 h 4192173"/>
              <a:gd name="connsiteX96" fmla="*/ 2651660 w 6720611"/>
              <a:gd name="connsiteY96" fmla="*/ 2194052 h 4192173"/>
              <a:gd name="connsiteX97" fmla="*/ 2651660 w 6720611"/>
              <a:gd name="connsiteY97" fmla="*/ 2037647 h 4192173"/>
              <a:gd name="connsiteX98" fmla="*/ 2729024 w 6720611"/>
              <a:gd name="connsiteY98" fmla="*/ 2004526 h 4192173"/>
              <a:gd name="connsiteX99" fmla="*/ 6720611 w 6720611"/>
              <a:gd name="connsiteY99" fmla="*/ 1547111 h 4192173"/>
              <a:gd name="connsiteX100" fmla="*/ 6720611 w 6720611"/>
              <a:gd name="connsiteY100" fmla="*/ 1859867 h 4192173"/>
              <a:gd name="connsiteX101" fmla="*/ 6587477 w 6720611"/>
              <a:gd name="connsiteY101" fmla="*/ 1993861 h 4192173"/>
              <a:gd name="connsiteX102" fmla="*/ 4609755 w 6720611"/>
              <a:gd name="connsiteY102" fmla="*/ 3984353 h 4192173"/>
              <a:gd name="connsiteX103" fmla="*/ 4403268 w 6720611"/>
              <a:gd name="connsiteY103" fmla="*/ 4192173 h 4192173"/>
              <a:gd name="connsiteX104" fmla="*/ 4119746 w 6720611"/>
              <a:gd name="connsiteY104" fmla="*/ 4192173 h 4192173"/>
              <a:gd name="connsiteX105" fmla="*/ 4123061 w 6720611"/>
              <a:gd name="connsiteY105" fmla="*/ 4174961 h 4192173"/>
              <a:gd name="connsiteX106" fmla="*/ 4146968 w 6720611"/>
              <a:gd name="connsiteY106" fmla="*/ 4138776 h 4192173"/>
              <a:gd name="connsiteX107" fmla="*/ 6666670 w 6720611"/>
              <a:gd name="connsiteY107" fmla="*/ 1601429 h 4192173"/>
              <a:gd name="connsiteX108" fmla="*/ 6720611 w 6720611"/>
              <a:gd name="connsiteY108" fmla="*/ 1030301 h 4192173"/>
              <a:gd name="connsiteX109" fmla="*/ 6720611 w 6720611"/>
              <a:gd name="connsiteY109" fmla="*/ 1343665 h 4192173"/>
              <a:gd name="connsiteX110" fmla="*/ 6673967 w 6720611"/>
              <a:gd name="connsiteY110" fmla="*/ 1390665 h 4192173"/>
              <a:gd name="connsiteX111" fmla="*/ 4410060 w 6720611"/>
              <a:gd name="connsiteY111" fmla="*/ 3671847 h 4192173"/>
              <a:gd name="connsiteX112" fmla="*/ 4254900 w 6720611"/>
              <a:gd name="connsiteY112" fmla="*/ 3671847 h 4192173"/>
              <a:gd name="connsiteX113" fmla="*/ 4254900 w 6720611"/>
              <a:gd name="connsiteY113" fmla="*/ 3514827 h 4192173"/>
              <a:gd name="connsiteX114" fmla="*/ 6607121 w 6720611"/>
              <a:gd name="connsiteY114" fmla="*/ 1144657 h 4192173"/>
              <a:gd name="connsiteX115" fmla="*/ 6720611 w 6720611"/>
              <a:gd name="connsiteY115" fmla="*/ 513280 h 4192173"/>
              <a:gd name="connsiteX116" fmla="*/ 6720611 w 6720611"/>
              <a:gd name="connsiteY116" fmla="*/ 828464 h 4192173"/>
              <a:gd name="connsiteX117" fmla="*/ 6701397 w 6720611"/>
              <a:gd name="connsiteY117" fmla="*/ 847826 h 4192173"/>
              <a:gd name="connsiteX118" fmla="*/ 3403977 w 6720611"/>
              <a:gd name="connsiteY118" fmla="*/ 4170615 h 4192173"/>
              <a:gd name="connsiteX119" fmla="*/ 3382584 w 6720611"/>
              <a:gd name="connsiteY119" fmla="*/ 4192173 h 4192173"/>
              <a:gd name="connsiteX120" fmla="*/ 3071527 w 6720611"/>
              <a:gd name="connsiteY120" fmla="*/ 4192173 h 4192173"/>
              <a:gd name="connsiteX121" fmla="*/ 3099476 w 6720611"/>
              <a:gd name="connsiteY121" fmla="*/ 4163996 h 4192173"/>
              <a:gd name="connsiteX122" fmla="*/ 6451360 w 6720611"/>
              <a:gd name="connsiteY122" fmla="*/ 784731 h 4192173"/>
              <a:gd name="connsiteX123" fmla="*/ 6720611 w 6720611"/>
              <a:gd name="connsiteY123" fmla="*/ 0 h 4192173"/>
              <a:gd name="connsiteX124" fmla="*/ 6720611 w 6720611"/>
              <a:gd name="connsiteY124" fmla="*/ 314922 h 4192173"/>
              <a:gd name="connsiteX125" fmla="*/ 6619166 w 6720611"/>
              <a:gd name="connsiteY125" fmla="*/ 417055 h 4192173"/>
              <a:gd name="connsiteX126" fmla="*/ 3399146 w 6720611"/>
              <a:gd name="connsiteY126" fmla="*/ 3658891 h 4192173"/>
              <a:gd name="connsiteX127" fmla="*/ 3243936 w 6720611"/>
              <a:gd name="connsiteY127" fmla="*/ 3658891 h 4192173"/>
              <a:gd name="connsiteX128" fmla="*/ 3243936 w 6720611"/>
              <a:gd name="connsiteY128" fmla="*/ 3501880 h 4192173"/>
              <a:gd name="connsiteX129" fmla="*/ 6470085 w 6720611"/>
              <a:gd name="connsiteY129" fmla="*/ 252342 h 4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720611" h="4192173">
                <a:moveTo>
                  <a:pt x="4098974" y="3717504"/>
                </a:moveTo>
                <a:cubicBezTo>
                  <a:pt x="4127234" y="3717504"/>
                  <a:pt x="4155494" y="3728610"/>
                  <a:pt x="4177731" y="3750823"/>
                </a:cubicBezTo>
                <a:cubicBezTo>
                  <a:pt x="4220353" y="3793397"/>
                  <a:pt x="4220353" y="3863737"/>
                  <a:pt x="4177731" y="3908163"/>
                </a:cubicBezTo>
                <a:cubicBezTo>
                  <a:pt x="4177731" y="3908163"/>
                  <a:pt x="4177731" y="3908163"/>
                  <a:pt x="3942386" y="4143248"/>
                </a:cubicBezTo>
                <a:cubicBezTo>
                  <a:pt x="3899764" y="4185822"/>
                  <a:pt x="3829346" y="4185822"/>
                  <a:pt x="3786725" y="4143248"/>
                </a:cubicBezTo>
                <a:cubicBezTo>
                  <a:pt x="3744103" y="4098822"/>
                  <a:pt x="3744103" y="4028482"/>
                  <a:pt x="3786725" y="3985908"/>
                </a:cubicBezTo>
                <a:cubicBezTo>
                  <a:pt x="3786725" y="3985908"/>
                  <a:pt x="3786725" y="3985908"/>
                  <a:pt x="4020217" y="3750823"/>
                </a:cubicBezTo>
                <a:cubicBezTo>
                  <a:pt x="4042455" y="3728610"/>
                  <a:pt x="4070715" y="3717504"/>
                  <a:pt x="4098974" y="3717504"/>
                </a:cubicBezTo>
                <a:close/>
                <a:moveTo>
                  <a:pt x="3087535" y="3705915"/>
                </a:moveTo>
                <a:cubicBezTo>
                  <a:pt x="3115688" y="3705915"/>
                  <a:pt x="3143840" y="3716545"/>
                  <a:pt x="3165070" y="3737805"/>
                </a:cubicBezTo>
                <a:cubicBezTo>
                  <a:pt x="3207529" y="3782173"/>
                  <a:pt x="3207529" y="3852422"/>
                  <a:pt x="3165070" y="3894942"/>
                </a:cubicBezTo>
                <a:cubicBezTo>
                  <a:pt x="3165070" y="3894942"/>
                  <a:pt x="3165070" y="3894942"/>
                  <a:pt x="2895835" y="4166082"/>
                </a:cubicBezTo>
                <a:lnTo>
                  <a:pt x="2869927" y="4192173"/>
                </a:lnTo>
                <a:lnTo>
                  <a:pt x="2662279" y="4192173"/>
                </a:lnTo>
                <a:lnTo>
                  <a:pt x="2659367" y="4187754"/>
                </a:lnTo>
                <a:cubicBezTo>
                  <a:pt x="2643445" y="4147979"/>
                  <a:pt x="2651406" y="4100144"/>
                  <a:pt x="2683250" y="4066868"/>
                </a:cubicBezTo>
                <a:cubicBezTo>
                  <a:pt x="2683250" y="4066868"/>
                  <a:pt x="2683250" y="4066868"/>
                  <a:pt x="3010001" y="3737805"/>
                </a:cubicBezTo>
                <a:cubicBezTo>
                  <a:pt x="3031231" y="3716545"/>
                  <a:pt x="3059383" y="3705915"/>
                  <a:pt x="3087535" y="3705915"/>
                </a:cubicBezTo>
                <a:close/>
                <a:moveTo>
                  <a:pt x="2660175" y="3103119"/>
                </a:moveTo>
                <a:cubicBezTo>
                  <a:pt x="2688342" y="3103119"/>
                  <a:pt x="2716509" y="3114202"/>
                  <a:pt x="2737750" y="3136368"/>
                </a:cubicBezTo>
                <a:cubicBezTo>
                  <a:pt x="2782079" y="3178853"/>
                  <a:pt x="2782079" y="3249046"/>
                  <a:pt x="2737750" y="3291531"/>
                </a:cubicBezTo>
                <a:cubicBezTo>
                  <a:pt x="2737750" y="3291531"/>
                  <a:pt x="2737750" y="3291531"/>
                  <a:pt x="1918503" y="4117421"/>
                </a:cubicBezTo>
                <a:lnTo>
                  <a:pt x="1844352" y="4192173"/>
                </a:lnTo>
                <a:lnTo>
                  <a:pt x="1534302" y="4192173"/>
                </a:lnTo>
                <a:lnTo>
                  <a:pt x="1581330" y="4144809"/>
                </a:lnTo>
                <a:cubicBezTo>
                  <a:pt x="1882822" y="3841157"/>
                  <a:pt x="2215504" y="3506094"/>
                  <a:pt x="2582600" y="3136368"/>
                </a:cubicBezTo>
                <a:cubicBezTo>
                  <a:pt x="2603841" y="3114202"/>
                  <a:pt x="2632008" y="3103119"/>
                  <a:pt x="2660175" y="3103119"/>
                </a:cubicBezTo>
                <a:close/>
                <a:moveTo>
                  <a:pt x="3352576" y="2921682"/>
                </a:moveTo>
                <a:cubicBezTo>
                  <a:pt x="3380745" y="2921682"/>
                  <a:pt x="3408914" y="2932304"/>
                  <a:pt x="3430157" y="2953548"/>
                </a:cubicBezTo>
                <a:cubicBezTo>
                  <a:pt x="3472641" y="2997883"/>
                  <a:pt x="3472641" y="3068081"/>
                  <a:pt x="3430157" y="3110568"/>
                </a:cubicBezTo>
                <a:cubicBezTo>
                  <a:pt x="3430157" y="3110568"/>
                  <a:pt x="3430157" y="3110568"/>
                  <a:pt x="2474116" y="4073905"/>
                </a:cubicBezTo>
                <a:lnTo>
                  <a:pt x="2356744" y="4192173"/>
                </a:lnTo>
                <a:lnTo>
                  <a:pt x="2045752" y="4192173"/>
                </a:lnTo>
                <a:lnTo>
                  <a:pt x="2273663" y="3962523"/>
                </a:lnTo>
                <a:cubicBezTo>
                  <a:pt x="2575174" y="3658711"/>
                  <a:pt x="2907876" y="3323470"/>
                  <a:pt x="3274996" y="2953548"/>
                </a:cubicBezTo>
                <a:cubicBezTo>
                  <a:pt x="3296239" y="2932304"/>
                  <a:pt x="3324407" y="2921682"/>
                  <a:pt x="3352576" y="2921682"/>
                </a:cubicBezTo>
                <a:close/>
                <a:moveTo>
                  <a:pt x="3128493" y="2631654"/>
                </a:moveTo>
                <a:cubicBezTo>
                  <a:pt x="3156659" y="2631654"/>
                  <a:pt x="3184825" y="2642760"/>
                  <a:pt x="3206064" y="2664973"/>
                </a:cubicBezTo>
                <a:cubicBezTo>
                  <a:pt x="3250391" y="2707547"/>
                  <a:pt x="3250391" y="2777887"/>
                  <a:pt x="3206064" y="2820462"/>
                </a:cubicBezTo>
                <a:cubicBezTo>
                  <a:pt x="3206064" y="2820462"/>
                  <a:pt x="3206064" y="2820462"/>
                  <a:pt x="2973350" y="3057398"/>
                </a:cubicBezTo>
                <a:cubicBezTo>
                  <a:pt x="2930871" y="3099972"/>
                  <a:pt x="2860687" y="3099972"/>
                  <a:pt x="2818207" y="3057398"/>
                </a:cubicBezTo>
                <a:cubicBezTo>
                  <a:pt x="2775728" y="3012972"/>
                  <a:pt x="2775728" y="2942632"/>
                  <a:pt x="2818207" y="2900058"/>
                </a:cubicBezTo>
                <a:cubicBezTo>
                  <a:pt x="2818207" y="2900058"/>
                  <a:pt x="2818207" y="2900058"/>
                  <a:pt x="3050921" y="2664973"/>
                </a:cubicBezTo>
                <a:cubicBezTo>
                  <a:pt x="3072161" y="2642760"/>
                  <a:pt x="3100327" y="2631654"/>
                  <a:pt x="3128493" y="2631654"/>
                </a:cubicBezTo>
                <a:close/>
                <a:moveTo>
                  <a:pt x="1718990" y="2506221"/>
                </a:moveTo>
                <a:cubicBezTo>
                  <a:pt x="1747170" y="2506221"/>
                  <a:pt x="1775351" y="2517306"/>
                  <a:pt x="1796602" y="2539476"/>
                </a:cubicBezTo>
                <a:cubicBezTo>
                  <a:pt x="1839104" y="2581969"/>
                  <a:pt x="1839104" y="2652176"/>
                  <a:pt x="1796602" y="2694669"/>
                </a:cubicBezTo>
                <a:cubicBezTo>
                  <a:pt x="1796602" y="2694669"/>
                  <a:pt x="1796602" y="2694669"/>
                  <a:pt x="368404" y="4133495"/>
                </a:cubicBezTo>
                <a:lnTo>
                  <a:pt x="310159" y="4192173"/>
                </a:lnTo>
                <a:lnTo>
                  <a:pt x="0" y="4192173"/>
                </a:lnTo>
                <a:lnTo>
                  <a:pt x="71848" y="4119830"/>
                </a:lnTo>
                <a:cubicBezTo>
                  <a:pt x="490885" y="3697903"/>
                  <a:pt x="1006624" y="3178608"/>
                  <a:pt x="1641378" y="2539476"/>
                </a:cubicBezTo>
                <a:cubicBezTo>
                  <a:pt x="1662630" y="2517306"/>
                  <a:pt x="1690809" y="2506221"/>
                  <a:pt x="1718990" y="2506221"/>
                </a:cubicBezTo>
                <a:close/>
                <a:moveTo>
                  <a:pt x="3781177" y="2490332"/>
                </a:moveTo>
                <a:cubicBezTo>
                  <a:pt x="3809352" y="2490332"/>
                  <a:pt x="3837527" y="2501404"/>
                  <a:pt x="3858773" y="2523547"/>
                </a:cubicBezTo>
                <a:cubicBezTo>
                  <a:pt x="3901266" y="2565989"/>
                  <a:pt x="3901266" y="2636111"/>
                  <a:pt x="3858773" y="2680398"/>
                </a:cubicBezTo>
                <a:cubicBezTo>
                  <a:pt x="3858773" y="2680398"/>
                  <a:pt x="3858773" y="2680398"/>
                  <a:pt x="3672173" y="2866773"/>
                </a:cubicBezTo>
                <a:cubicBezTo>
                  <a:pt x="3629680" y="2911060"/>
                  <a:pt x="3559475" y="2911060"/>
                  <a:pt x="3516982" y="2866773"/>
                </a:cubicBezTo>
                <a:cubicBezTo>
                  <a:pt x="3472641" y="2824331"/>
                  <a:pt x="3472641" y="2754210"/>
                  <a:pt x="3516982" y="2709923"/>
                </a:cubicBezTo>
                <a:cubicBezTo>
                  <a:pt x="3516982" y="2709923"/>
                  <a:pt x="3516982" y="2709923"/>
                  <a:pt x="3703581" y="2523547"/>
                </a:cubicBezTo>
                <a:cubicBezTo>
                  <a:pt x="3724827" y="2501404"/>
                  <a:pt x="3753002" y="2490332"/>
                  <a:pt x="3781177" y="2490332"/>
                </a:cubicBezTo>
                <a:close/>
                <a:moveTo>
                  <a:pt x="3379772" y="2378716"/>
                </a:moveTo>
                <a:cubicBezTo>
                  <a:pt x="3408047" y="2378716"/>
                  <a:pt x="3436323" y="2389296"/>
                  <a:pt x="3458572" y="2410457"/>
                </a:cubicBezTo>
                <a:cubicBezTo>
                  <a:pt x="3501216" y="2454618"/>
                  <a:pt x="3501216" y="2524540"/>
                  <a:pt x="3458572" y="2566862"/>
                </a:cubicBezTo>
                <a:cubicBezTo>
                  <a:pt x="3414073" y="2611023"/>
                  <a:pt x="3345471" y="2611023"/>
                  <a:pt x="3300972" y="2566862"/>
                </a:cubicBezTo>
                <a:cubicBezTo>
                  <a:pt x="3258328" y="2524540"/>
                  <a:pt x="3258328" y="2454618"/>
                  <a:pt x="3300972" y="2410457"/>
                </a:cubicBezTo>
                <a:cubicBezTo>
                  <a:pt x="3323222" y="2389296"/>
                  <a:pt x="3351497" y="2378716"/>
                  <a:pt x="3379772" y="2378716"/>
                </a:cubicBezTo>
                <a:close/>
                <a:moveTo>
                  <a:pt x="2504851" y="2227948"/>
                </a:moveTo>
                <a:cubicBezTo>
                  <a:pt x="2533020" y="2227948"/>
                  <a:pt x="2561189" y="2238574"/>
                  <a:pt x="2582432" y="2259826"/>
                </a:cubicBezTo>
                <a:cubicBezTo>
                  <a:pt x="2624916" y="2304178"/>
                  <a:pt x="2624916" y="2374402"/>
                  <a:pt x="2582432" y="2416906"/>
                </a:cubicBezTo>
                <a:cubicBezTo>
                  <a:pt x="2582432" y="2416906"/>
                  <a:pt x="2582432" y="2416906"/>
                  <a:pt x="930395" y="4082184"/>
                </a:cubicBezTo>
                <a:lnTo>
                  <a:pt x="821280" y="4192173"/>
                </a:lnTo>
                <a:lnTo>
                  <a:pt x="510288" y="4192173"/>
                </a:lnTo>
                <a:lnTo>
                  <a:pt x="611751" y="4089897"/>
                </a:lnTo>
                <a:cubicBezTo>
                  <a:pt x="1096463" y="3601300"/>
                  <a:pt x="1693033" y="2999950"/>
                  <a:pt x="2427271" y="2259826"/>
                </a:cubicBezTo>
                <a:cubicBezTo>
                  <a:pt x="2448514" y="2238574"/>
                  <a:pt x="2476683" y="2227948"/>
                  <a:pt x="2504851" y="2227948"/>
                </a:cubicBezTo>
                <a:close/>
                <a:moveTo>
                  <a:pt x="6720611" y="2062302"/>
                </a:moveTo>
                <a:lnTo>
                  <a:pt x="6720611" y="2375607"/>
                </a:lnTo>
                <a:lnTo>
                  <a:pt x="6686960" y="2409511"/>
                </a:lnTo>
                <a:cubicBezTo>
                  <a:pt x="6304559" y="2794786"/>
                  <a:pt x="5805775" y="3297318"/>
                  <a:pt x="5155188" y="3952794"/>
                </a:cubicBezTo>
                <a:lnTo>
                  <a:pt x="4917594" y="4192173"/>
                </a:lnTo>
                <a:lnTo>
                  <a:pt x="4606626" y="4192173"/>
                </a:lnTo>
                <a:lnTo>
                  <a:pt x="4631263" y="4167352"/>
                </a:lnTo>
                <a:cubicBezTo>
                  <a:pt x="4893047" y="3903600"/>
                  <a:pt x="5456889" y="3335521"/>
                  <a:pt x="6671319" y="2111964"/>
                </a:cubicBezTo>
                <a:close/>
                <a:moveTo>
                  <a:pt x="3193826" y="2050605"/>
                </a:moveTo>
                <a:cubicBezTo>
                  <a:pt x="3221995" y="2050605"/>
                  <a:pt x="3250164" y="2061689"/>
                  <a:pt x="3271407" y="2083855"/>
                </a:cubicBezTo>
                <a:cubicBezTo>
                  <a:pt x="3313891" y="2126340"/>
                  <a:pt x="3313891" y="2196533"/>
                  <a:pt x="3271407" y="2240865"/>
                </a:cubicBezTo>
                <a:cubicBezTo>
                  <a:pt x="3271407" y="2240865"/>
                  <a:pt x="3271407" y="2240865"/>
                  <a:pt x="1404139" y="4121386"/>
                </a:cubicBezTo>
                <a:lnTo>
                  <a:pt x="1333850" y="4192173"/>
                </a:lnTo>
                <a:lnTo>
                  <a:pt x="1022788" y="4192173"/>
                </a:lnTo>
                <a:lnTo>
                  <a:pt x="1067571" y="4147072"/>
                </a:lnTo>
                <a:cubicBezTo>
                  <a:pt x="1590406" y="3620526"/>
                  <a:pt x="2259634" y="2946548"/>
                  <a:pt x="3116246" y="2083855"/>
                </a:cubicBezTo>
                <a:cubicBezTo>
                  <a:pt x="3137489" y="2061689"/>
                  <a:pt x="3165657" y="2050605"/>
                  <a:pt x="3193826" y="2050605"/>
                </a:cubicBezTo>
                <a:close/>
                <a:moveTo>
                  <a:pt x="2729024" y="2004526"/>
                </a:moveTo>
                <a:cubicBezTo>
                  <a:pt x="2757114" y="2004526"/>
                  <a:pt x="2785204" y="2015566"/>
                  <a:pt x="2806387" y="2037647"/>
                </a:cubicBezTo>
                <a:cubicBezTo>
                  <a:pt x="2848753" y="2079968"/>
                  <a:pt x="2848753" y="2149890"/>
                  <a:pt x="2806387" y="2194052"/>
                </a:cubicBezTo>
                <a:cubicBezTo>
                  <a:pt x="2764021" y="2236373"/>
                  <a:pt x="2694026" y="2236373"/>
                  <a:pt x="2651660" y="2194052"/>
                </a:cubicBezTo>
                <a:cubicBezTo>
                  <a:pt x="2607453" y="2149890"/>
                  <a:pt x="2607453" y="2079968"/>
                  <a:pt x="2651660" y="2037647"/>
                </a:cubicBezTo>
                <a:cubicBezTo>
                  <a:pt x="2672843" y="2015566"/>
                  <a:pt x="2700934" y="2004526"/>
                  <a:pt x="2729024" y="2004526"/>
                </a:cubicBezTo>
                <a:close/>
                <a:moveTo>
                  <a:pt x="6720611" y="1547111"/>
                </a:moveTo>
                <a:lnTo>
                  <a:pt x="6720611" y="1859867"/>
                </a:lnTo>
                <a:lnTo>
                  <a:pt x="6587477" y="1993861"/>
                </a:lnTo>
                <a:cubicBezTo>
                  <a:pt x="6137445" y="2446799"/>
                  <a:pt x="5503310" y="3085029"/>
                  <a:pt x="4609755" y="3984353"/>
                </a:cubicBezTo>
                <a:lnTo>
                  <a:pt x="4403268" y="4192173"/>
                </a:lnTo>
                <a:lnTo>
                  <a:pt x="4119746" y="4192173"/>
                </a:lnTo>
                <a:lnTo>
                  <a:pt x="4123061" y="4174961"/>
                </a:lnTo>
                <a:cubicBezTo>
                  <a:pt x="4128373" y="4161745"/>
                  <a:pt x="4136343" y="4149395"/>
                  <a:pt x="4146968" y="4138776"/>
                </a:cubicBezTo>
                <a:cubicBezTo>
                  <a:pt x="4146968" y="4138776"/>
                  <a:pt x="4146968" y="4138776"/>
                  <a:pt x="6666670" y="1601429"/>
                </a:cubicBezTo>
                <a:close/>
                <a:moveTo>
                  <a:pt x="6720611" y="1030301"/>
                </a:moveTo>
                <a:lnTo>
                  <a:pt x="6720611" y="1343665"/>
                </a:lnTo>
                <a:lnTo>
                  <a:pt x="6673967" y="1390665"/>
                </a:lnTo>
                <a:cubicBezTo>
                  <a:pt x="6123287" y="1945548"/>
                  <a:pt x="5389047" y="2685390"/>
                  <a:pt x="4410060" y="3671847"/>
                </a:cubicBezTo>
                <a:cubicBezTo>
                  <a:pt x="4367576" y="3714335"/>
                  <a:pt x="4297385" y="3714335"/>
                  <a:pt x="4254900" y="3671847"/>
                </a:cubicBezTo>
                <a:cubicBezTo>
                  <a:pt x="4212416" y="3627512"/>
                  <a:pt x="4212416" y="3557315"/>
                  <a:pt x="4254900" y="3514827"/>
                </a:cubicBezTo>
                <a:cubicBezTo>
                  <a:pt x="4254900" y="3514827"/>
                  <a:pt x="4254900" y="3514827"/>
                  <a:pt x="6607121" y="1144657"/>
                </a:cubicBezTo>
                <a:close/>
                <a:moveTo>
                  <a:pt x="6720611" y="513280"/>
                </a:moveTo>
                <a:lnTo>
                  <a:pt x="6720611" y="828464"/>
                </a:lnTo>
                <a:lnTo>
                  <a:pt x="6701397" y="847826"/>
                </a:lnTo>
                <a:cubicBezTo>
                  <a:pt x="6337885" y="1214134"/>
                  <a:pt x="5471049" y="2087640"/>
                  <a:pt x="3403977" y="4170615"/>
                </a:cubicBezTo>
                <a:lnTo>
                  <a:pt x="3382584" y="4192173"/>
                </a:lnTo>
                <a:lnTo>
                  <a:pt x="3071527" y="4192173"/>
                </a:lnTo>
                <a:lnTo>
                  <a:pt x="3099476" y="4163996"/>
                </a:lnTo>
                <a:cubicBezTo>
                  <a:pt x="3426267" y="3834535"/>
                  <a:pt x="4270479" y="2983427"/>
                  <a:pt x="6451360" y="784731"/>
                </a:cubicBezTo>
                <a:close/>
                <a:moveTo>
                  <a:pt x="6720611" y="0"/>
                </a:moveTo>
                <a:lnTo>
                  <a:pt x="6720611" y="314922"/>
                </a:lnTo>
                <a:lnTo>
                  <a:pt x="6619166" y="417055"/>
                </a:lnTo>
                <a:cubicBezTo>
                  <a:pt x="6076917" y="962977"/>
                  <a:pt x="5112920" y="1933506"/>
                  <a:pt x="3399146" y="3658891"/>
                </a:cubicBezTo>
                <a:cubicBezTo>
                  <a:pt x="3356648" y="3703223"/>
                  <a:pt x="3286434" y="3703223"/>
                  <a:pt x="3243936" y="3658891"/>
                </a:cubicBezTo>
                <a:cubicBezTo>
                  <a:pt x="3199591" y="3616405"/>
                  <a:pt x="3199591" y="3546212"/>
                  <a:pt x="3243936" y="3501880"/>
                </a:cubicBezTo>
                <a:cubicBezTo>
                  <a:pt x="3243936" y="3501880"/>
                  <a:pt x="3243936" y="3501880"/>
                  <a:pt x="6470085" y="25234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a:extLst>
              <a:ext uri="{FF2B5EF4-FFF2-40B4-BE49-F238E27FC236}">
                <a16:creationId xmlns:a16="http://schemas.microsoft.com/office/drawing/2014/main" id="{B3D8C57B-30ED-465A-8953-86E03E09B956}"/>
              </a:ext>
            </a:extLst>
          </p:cNvPr>
          <p:cNvSpPr>
            <a:spLocks noGrp="1"/>
          </p:cNvSpPr>
          <p:nvPr>
            <p:ph type="dt" sz="half" idx="10"/>
          </p:nvPr>
        </p:nvSpPr>
        <p:spPr/>
        <p:txBody>
          <a:bodyPr/>
          <a:lstStyle/>
          <a:p>
            <a:fld id="{6489D9C7-5DC6-4263-87FF-7C99F6FB63C3}" type="datetime1">
              <a:rPr lang="zh-CN" altLang="en-US" smtClean="0"/>
              <a:pPr/>
              <a:t>2019/1/8</a:t>
            </a:fld>
            <a:endParaRPr lang="zh-CN" altLang="en-US"/>
          </a:p>
        </p:txBody>
      </p:sp>
      <p:sp>
        <p:nvSpPr>
          <p:cNvPr id="4" name="页脚占位符 3">
            <a:extLst>
              <a:ext uri="{FF2B5EF4-FFF2-40B4-BE49-F238E27FC236}">
                <a16:creationId xmlns:a16="http://schemas.microsoft.com/office/drawing/2014/main" id="{C2EE3FD4-2AC3-40AB-9A55-027C8AA81FF3}"/>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E05BC875-D32C-47E6-AB3E-495932B3FD7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a16="http://schemas.microsoft.com/office/drawing/2014/main" id="{084FED45-193F-43E7-9802-64483D983D2B}"/>
              </a:ext>
            </a:extLst>
          </p:cNvPr>
          <p:cNvSpPr>
            <a:spLocks noGrp="1"/>
          </p:cNvSpPr>
          <p:nvPr>
            <p:ph type="dt" sz="half" idx="10"/>
          </p:nvPr>
        </p:nvSpPr>
        <p:spPr/>
        <p:txBody>
          <a:bodyPr/>
          <a:lstStyle/>
          <a:p>
            <a:fld id="{6489D9C7-5DC6-4263-87FF-7C99F6FB63C3}" type="datetime1">
              <a:rPr lang="zh-CN" altLang="en-US" smtClean="0"/>
              <a:pPr/>
              <a:t>2019/1/8</a:t>
            </a:fld>
            <a:endParaRPr lang="zh-CN" altLang="en-US"/>
          </a:p>
        </p:txBody>
      </p:sp>
      <p:sp>
        <p:nvSpPr>
          <p:cNvPr id="5" name="页脚占位符 4">
            <a:extLst>
              <a:ext uri="{FF2B5EF4-FFF2-40B4-BE49-F238E27FC236}">
                <a16:creationId xmlns:a16="http://schemas.microsoft.com/office/drawing/2014/main" id="{EBF8DDB1-2CAD-4B61-9D6F-F3E1424092F6}"/>
              </a:ext>
            </a:extLst>
          </p:cNvPr>
          <p:cNvSpPr>
            <a:spLocks noGrp="1"/>
          </p:cNvSpPr>
          <p:nvPr>
            <p:ph type="ftr" sz="quarter" idx="11"/>
          </p:nvPr>
        </p:nvSpPr>
        <p:spPr/>
        <p:txBody>
          <a:bodyPr/>
          <a:lstStyle/>
          <a:p>
            <a:r>
              <a:rPr lang="en-US" altLang="zh-CN" dirty="0"/>
              <a:t>www.islide.cc</a:t>
            </a:r>
            <a:endParaRPr lang="zh-CN" altLang="en-US" dirty="0"/>
          </a:p>
        </p:txBody>
      </p:sp>
      <p:sp>
        <p:nvSpPr>
          <p:cNvPr id="6" name="灯片编号占位符 5">
            <a:extLst>
              <a:ext uri="{FF2B5EF4-FFF2-40B4-BE49-F238E27FC236}">
                <a16:creationId xmlns:a16="http://schemas.microsoft.com/office/drawing/2014/main" id="{7F5305FD-E8E0-4F6F-84BC-4E6B3695F06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523C8B47-7B41-420B-8A20-9968938985B7}"/>
              </a:ext>
            </a:extLst>
          </p:cNvPr>
          <p:cNvSpPr>
            <a:spLocks noGrp="1"/>
          </p:cNvSpPr>
          <p:nvPr>
            <p:ph type="dt" sz="half" idx="10"/>
          </p:nvPr>
        </p:nvSpPr>
        <p:spPr/>
        <p:txBody>
          <a:bodyPr/>
          <a:lstStyle/>
          <a:p>
            <a:fld id="{6489D9C7-5DC6-4263-87FF-7C99F6FB63C3}" type="datetime1">
              <a:rPr lang="zh-CN" altLang="en-US" smtClean="0"/>
              <a:pPr/>
              <a:t>2019/1/8</a:t>
            </a:fld>
            <a:endParaRPr lang="zh-CN" altLang="en-US"/>
          </a:p>
        </p:txBody>
      </p:sp>
      <p:sp>
        <p:nvSpPr>
          <p:cNvPr id="4" name="页脚占位符 3">
            <a:extLst>
              <a:ext uri="{FF2B5EF4-FFF2-40B4-BE49-F238E27FC236}">
                <a16:creationId xmlns:a16="http://schemas.microsoft.com/office/drawing/2014/main" id="{63B3C4AB-0DB4-4650-8C85-463FBFB7E23D}"/>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30F95E1B-44AE-483A-9CBB-87B72E6E857E}"/>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1568642" y="3223087"/>
            <a:ext cx="5537071" cy="655784"/>
          </a:xfrm>
        </p:spPr>
        <p:txBody>
          <a:bodyPr anchor="ctr">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1568642" y="4101141"/>
            <a:ext cx="5537071" cy="310871"/>
          </a:xfrm>
        </p:spPr>
        <p:txBody>
          <a:bodyPr vert="horz" lIns="91440" tIns="45720" rIns="91440" bIns="45720" rtlCol="0" anchor="b">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1568642" y="4416775"/>
            <a:ext cx="5537071"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cxnSp>
        <p:nvCxnSpPr>
          <p:cNvPr id="71" name="直接连接符 70"/>
          <p:cNvCxnSpPr/>
          <p:nvPr userDrawn="1"/>
        </p:nvCxnSpPr>
        <p:spPr>
          <a:xfrm>
            <a:off x="1568643" y="4869257"/>
            <a:ext cx="55360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9" name="任意多边形 118"/>
          <p:cNvSpPr/>
          <p:nvPr userDrawn="1"/>
        </p:nvSpPr>
        <p:spPr>
          <a:xfrm>
            <a:off x="5471389" y="2665828"/>
            <a:ext cx="6720611" cy="4192173"/>
          </a:xfrm>
          <a:custGeom>
            <a:avLst/>
            <a:gdLst>
              <a:gd name="connsiteX0" fmla="*/ 4098974 w 6720611"/>
              <a:gd name="connsiteY0" fmla="*/ 3717504 h 4192173"/>
              <a:gd name="connsiteX1" fmla="*/ 4177731 w 6720611"/>
              <a:gd name="connsiteY1" fmla="*/ 3750823 h 4192173"/>
              <a:gd name="connsiteX2" fmla="*/ 4177731 w 6720611"/>
              <a:gd name="connsiteY2" fmla="*/ 3908163 h 4192173"/>
              <a:gd name="connsiteX3" fmla="*/ 3942386 w 6720611"/>
              <a:gd name="connsiteY3" fmla="*/ 4143248 h 4192173"/>
              <a:gd name="connsiteX4" fmla="*/ 3786725 w 6720611"/>
              <a:gd name="connsiteY4" fmla="*/ 4143248 h 4192173"/>
              <a:gd name="connsiteX5" fmla="*/ 3786725 w 6720611"/>
              <a:gd name="connsiteY5" fmla="*/ 3985908 h 4192173"/>
              <a:gd name="connsiteX6" fmla="*/ 4020217 w 6720611"/>
              <a:gd name="connsiteY6" fmla="*/ 3750823 h 4192173"/>
              <a:gd name="connsiteX7" fmla="*/ 4098974 w 6720611"/>
              <a:gd name="connsiteY7" fmla="*/ 3717504 h 4192173"/>
              <a:gd name="connsiteX8" fmla="*/ 3087535 w 6720611"/>
              <a:gd name="connsiteY8" fmla="*/ 3705915 h 4192173"/>
              <a:gd name="connsiteX9" fmla="*/ 3165070 w 6720611"/>
              <a:gd name="connsiteY9" fmla="*/ 3737805 h 4192173"/>
              <a:gd name="connsiteX10" fmla="*/ 3165070 w 6720611"/>
              <a:gd name="connsiteY10" fmla="*/ 3894942 h 4192173"/>
              <a:gd name="connsiteX11" fmla="*/ 2895835 w 6720611"/>
              <a:gd name="connsiteY11" fmla="*/ 4166082 h 4192173"/>
              <a:gd name="connsiteX12" fmla="*/ 2869927 w 6720611"/>
              <a:gd name="connsiteY12" fmla="*/ 4192173 h 4192173"/>
              <a:gd name="connsiteX13" fmla="*/ 2662279 w 6720611"/>
              <a:gd name="connsiteY13" fmla="*/ 4192173 h 4192173"/>
              <a:gd name="connsiteX14" fmla="*/ 2659367 w 6720611"/>
              <a:gd name="connsiteY14" fmla="*/ 4187754 h 4192173"/>
              <a:gd name="connsiteX15" fmla="*/ 2683250 w 6720611"/>
              <a:gd name="connsiteY15" fmla="*/ 4066868 h 4192173"/>
              <a:gd name="connsiteX16" fmla="*/ 3010001 w 6720611"/>
              <a:gd name="connsiteY16" fmla="*/ 3737805 h 4192173"/>
              <a:gd name="connsiteX17" fmla="*/ 3087535 w 6720611"/>
              <a:gd name="connsiteY17" fmla="*/ 3705915 h 4192173"/>
              <a:gd name="connsiteX18" fmla="*/ 2660175 w 6720611"/>
              <a:gd name="connsiteY18" fmla="*/ 3103119 h 4192173"/>
              <a:gd name="connsiteX19" fmla="*/ 2737750 w 6720611"/>
              <a:gd name="connsiteY19" fmla="*/ 3136368 h 4192173"/>
              <a:gd name="connsiteX20" fmla="*/ 2737750 w 6720611"/>
              <a:gd name="connsiteY20" fmla="*/ 3291531 h 4192173"/>
              <a:gd name="connsiteX21" fmla="*/ 1918503 w 6720611"/>
              <a:gd name="connsiteY21" fmla="*/ 4117421 h 4192173"/>
              <a:gd name="connsiteX22" fmla="*/ 1844352 w 6720611"/>
              <a:gd name="connsiteY22" fmla="*/ 4192173 h 4192173"/>
              <a:gd name="connsiteX23" fmla="*/ 1534302 w 6720611"/>
              <a:gd name="connsiteY23" fmla="*/ 4192173 h 4192173"/>
              <a:gd name="connsiteX24" fmla="*/ 1581330 w 6720611"/>
              <a:gd name="connsiteY24" fmla="*/ 4144809 h 4192173"/>
              <a:gd name="connsiteX25" fmla="*/ 2582600 w 6720611"/>
              <a:gd name="connsiteY25" fmla="*/ 3136368 h 4192173"/>
              <a:gd name="connsiteX26" fmla="*/ 2660175 w 6720611"/>
              <a:gd name="connsiteY26" fmla="*/ 3103119 h 4192173"/>
              <a:gd name="connsiteX27" fmla="*/ 3352576 w 6720611"/>
              <a:gd name="connsiteY27" fmla="*/ 2921682 h 4192173"/>
              <a:gd name="connsiteX28" fmla="*/ 3430157 w 6720611"/>
              <a:gd name="connsiteY28" fmla="*/ 2953548 h 4192173"/>
              <a:gd name="connsiteX29" fmla="*/ 3430157 w 6720611"/>
              <a:gd name="connsiteY29" fmla="*/ 3110568 h 4192173"/>
              <a:gd name="connsiteX30" fmla="*/ 2474116 w 6720611"/>
              <a:gd name="connsiteY30" fmla="*/ 4073905 h 4192173"/>
              <a:gd name="connsiteX31" fmla="*/ 2356744 w 6720611"/>
              <a:gd name="connsiteY31" fmla="*/ 4192173 h 4192173"/>
              <a:gd name="connsiteX32" fmla="*/ 2045752 w 6720611"/>
              <a:gd name="connsiteY32" fmla="*/ 4192173 h 4192173"/>
              <a:gd name="connsiteX33" fmla="*/ 2273663 w 6720611"/>
              <a:gd name="connsiteY33" fmla="*/ 3962523 h 4192173"/>
              <a:gd name="connsiteX34" fmla="*/ 3274996 w 6720611"/>
              <a:gd name="connsiteY34" fmla="*/ 2953548 h 4192173"/>
              <a:gd name="connsiteX35" fmla="*/ 3352576 w 6720611"/>
              <a:gd name="connsiteY35" fmla="*/ 2921682 h 4192173"/>
              <a:gd name="connsiteX36" fmla="*/ 3128493 w 6720611"/>
              <a:gd name="connsiteY36" fmla="*/ 2631654 h 4192173"/>
              <a:gd name="connsiteX37" fmla="*/ 3206064 w 6720611"/>
              <a:gd name="connsiteY37" fmla="*/ 2664973 h 4192173"/>
              <a:gd name="connsiteX38" fmla="*/ 3206064 w 6720611"/>
              <a:gd name="connsiteY38" fmla="*/ 2820462 h 4192173"/>
              <a:gd name="connsiteX39" fmla="*/ 2973350 w 6720611"/>
              <a:gd name="connsiteY39" fmla="*/ 3057398 h 4192173"/>
              <a:gd name="connsiteX40" fmla="*/ 2818207 w 6720611"/>
              <a:gd name="connsiteY40" fmla="*/ 3057398 h 4192173"/>
              <a:gd name="connsiteX41" fmla="*/ 2818207 w 6720611"/>
              <a:gd name="connsiteY41" fmla="*/ 2900058 h 4192173"/>
              <a:gd name="connsiteX42" fmla="*/ 3050921 w 6720611"/>
              <a:gd name="connsiteY42" fmla="*/ 2664973 h 4192173"/>
              <a:gd name="connsiteX43" fmla="*/ 3128493 w 6720611"/>
              <a:gd name="connsiteY43" fmla="*/ 2631654 h 4192173"/>
              <a:gd name="connsiteX44" fmla="*/ 1718990 w 6720611"/>
              <a:gd name="connsiteY44" fmla="*/ 2506221 h 4192173"/>
              <a:gd name="connsiteX45" fmla="*/ 1796602 w 6720611"/>
              <a:gd name="connsiteY45" fmla="*/ 2539476 h 4192173"/>
              <a:gd name="connsiteX46" fmla="*/ 1796602 w 6720611"/>
              <a:gd name="connsiteY46" fmla="*/ 2694669 h 4192173"/>
              <a:gd name="connsiteX47" fmla="*/ 368404 w 6720611"/>
              <a:gd name="connsiteY47" fmla="*/ 4133495 h 4192173"/>
              <a:gd name="connsiteX48" fmla="*/ 310159 w 6720611"/>
              <a:gd name="connsiteY48" fmla="*/ 4192173 h 4192173"/>
              <a:gd name="connsiteX49" fmla="*/ 0 w 6720611"/>
              <a:gd name="connsiteY49" fmla="*/ 4192173 h 4192173"/>
              <a:gd name="connsiteX50" fmla="*/ 71848 w 6720611"/>
              <a:gd name="connsiteY50" fmla="*/ 4119830 h 4192173"/>
              <a:gd name="connsiteX51" fmla="*/ 1641378 w 6720611"/>
              <a:gd name="connsiteY51" fmla="*/ 2539476 h 4192173"/>
              <a:gd name="connsiteX52" fmla="*/ 1718990 w 6720611"/>
              <a:gd name="connsiteY52" fmla="*/ 2506221 h 4192173"/>
              <a:gd name="connsiteX53" fmla="*/ 3781177 w 6720611"/>
              <a:gd name="connsiteY53" fmla="*/ 2490332 h 4192173"/>
              <a:gd name="connsiteX54" fmla="*/ 3858773 w 6720611"/>
              <a:gd name="connsiteY54" fmla="*/ 2523547 h 4192173"/>
              <a:gd name="connsiteX55" fmla="*/ 3858773 w 6720611"/>
              <a:gd name="connsiteY55" fmla="*/ 2680398 h 4192173"/>
              <a:gd name="connsiteX56" fmla="*/ 3672173 w 6720611"/>
              <a:gd name="connsiteY56" fmla="*/ 2866773 h 4192173"/>
              <a:gd name="connsiteX57" fmla="*/ 3516982 w 6720611"/>
              <a:gd name="connsiteY57" fmla="*/ 2866773 h 4192173"/>
              <a:gd name="connsiteX58" fmla="*/ 3516982 w 6720611"/>
              <a:gd name="connsiteY58" fmla="*/ 2709923 h 4192173"/>
              <a:gd name="connsiteX59" fmla="*/ 3703581 w 6720611"/>
              <a:gd name="connsiteY59" fmla="*/ 2523547 h 4192173"/>
              <a:gd name="connsiteX60" fmla="*/ 3781177 w 6720611"/>
              <a:gd name="connsiteY60" fmla="*/ 2490332 h 4192173"/>
              <a:gd name="connsiteX61" fmla="*/ 3379772 w 6720611"/>
              <a:gd name="connsiteY61" fmla="*/ 2378716 h 4192173"/>
              <a:gd name="connsiteX62" fmla="*/ 3458572 w 6720611"/>
              <a:gd name="connsiteY62" fmla="*/ 2410457 h 4192173"/>
              <a:gd name="connsiteX63" fmla="*/ 3458572 w 6720611"/>
              <a:gd name="connsiteY63" fmla="*/ 2566862 h 4192173"/>
              <a:gd name="connsiteX64" fmla="*/ 3300972 w 6720611"/>
              <a:gd name="connsiteY64" fmla="*/ 2566862 h 4192173"/>
              <a:gd name="connsiteX65" fmla="*/ 3300972 w 6720611"/>
              <a:gd name="connsiteY65" fmla="*/ 2410457 h 4192173"/>
              <a:gd name="connsiteX66" fmla="*/ 3379772 w 6720611"/>
              <a:gd name="connsiteY66" fmla="*/ 2378716 h 4192173"/>
              <a:gd name="connsiteX67" fmla="*/ 2504851 w 6720611"/>
              <a:gd name="connsiteY67" fmla="*/ 2227948 h 4192173"/>
              <a:gd name="connsiteX68" fmla="*/ 2582432 w 6720611"/>
              <a:gd name="connsiteY68" fmla="*/ 2259826 h 4192173"/>
              <a:gd name="connsiteX69" fmla="*/ 2582432 w 6720611"/>
              <a:gd name="connsiteY69" fmla="*/ 2416906 h 4192173"/>
              <a:gd name="connsiteX70" fmla="*/ 930395 w 6720611"/>
              <a:gd name="connsiteY70" fmla="*/ 4082184 h 4192173"/>
              <a:gd name="connsiteX71" fmla="*/ 821280 w 6720611"/>
              <a:gd name="connsiteY71" fmla="*/ 4192173 h 4192173"/>
              <a:gd name="connsiteX72" fmla="*/ 510288 w 6720611"/>
              <a:gd name="connsiteY72" fmla="*/ 4192173 h 4192173"/>
              <a:gd name="connsiteX73" fmla="*/ 611751 w 6720611"/>
              <a:gd name="connsiteY73" fmla="*/ 4089897 h 4192173"/>
              <a:gd name="connsiteX74" fmla="*/ 2427271 w 6720611"/>
              <a:gd name="connsiteY74" fmla="*/ 2259826 h 4192173"/>
              <a:gd name="connsiteX75" fmla="*/ 2504851 w 6720611"/>
              <a:gd name="connsiteY75" fmla="*/ 2227948 h 4192173"/>
              <a:gd name="connsiteX76" fmla="*/ 6720611 w 6720611"/>
              <a:gd name="connsiteY76" fmla="*/ 2062302 h 4192173"/>
              <a:gd name="connsiteX77" fmla="*/ 6720611 w 6720611"/>
              <a:gd name="connsiteY77" fmla="*/ 2375607 h 4192173"/>
              <a:gd name="connsiteX78" fmla="*/ 6686960 w 6720611"/>
              <a:gd name="connsiteY78" fmla="*/ 2409511 h 4192173"/>
              <a:gd name="connsiteX79" fmla="*/ 5155188 w 6720611"/>
              <a:gd name="connsiteY79" fmla="*/ 3952794 h 4192173"/>
              <a:gd name="connsiteX80" fmla="*/ 4917594 w 6720611"/>
              <a:gd name="connsiteY80" fmla="*/ 4192173 h 4192173"/>
              <a:gd name="connsiteX81" fmla="*/ 4606626 w 6720611"/>
              <a:gd name="connsiteY81" fmla="*/ 4192173 h 4192173"/>
              <a:gd name="connsiteX82" fmla="*/ 4631263 w 6720611"/>
              <a:gd name="connsiteY82" fmla="*/ 4167352 h 4192173"/>
              <a:gd name="connsiteX83" fmla="*/ 6671319 w 6720611"/>
              <a:gd name="connsiteY83" fmla="*/ 2111964 h 4192173"/>
              <a:gd name="connsiteX84" fmla="*/ 3193826 w 6720611"/>
              <a:gd name="connsiteY84" fmla="*/ 2050605 h 4192173"/>
              <a:gd name="connsiteX85" fmla="*/ 3271407 w 6720611"/>
              <a:gd name="connsiteY85" fmla="*/ 2083855 h 4192173"/>
              <a:gd name="connsiteX86" fmla="*/ 3271407 w 6720611"/>
              <a:gd name="connsiteY86" fmla="*/ 2240865 h 4192173"/>
              <a:gd name="connsiteX87" fmla="*/ 1404139 w 6720611"/>
              <a:gd name="connsiteY87" fmla="*/ 4121386 h 4192173"/>
              <a:gd name="connsiteX88" fmla="*/ 1333850 w 6720611"/>
              <a:gd name="connsiteY88" fmla="*/ 4192173 h 4192173"/>
              <a:gd name="connsiteX89" fmla="*/ 1022788 w 6720611"/>
              <a:gd name="connsiteY89" fmla="*/ 4192173 h 4192173"/>
              <a:gd name="connsiteX90" fmla="*/ 1067571 w 6720611"/>
              <a:gd name="connsiteY90" fmla="*/ 4147072 h 4192173"/>
              <a:gd name="connsiteX91" fmla="*/ 3116246 w 6720611"/>
              <a:gd name="connsiteY91" fmla="*/ 2083855 h 4192173"/>
              <a:gd name="connsiteX92" fmla="*/ 3193826 w 6720611"/>
              <a:gd name="connsiteY92" fmla="*/ 2050605 h 4192173"/>
              <a:gd name="connsiteX93" fmla="*/ 2729024 w 6720611"/>
              <a:gd name="connsiteY93" fmla="*/ 2004526 h 4192173"/>
              <a:gd name="connsiteX94" fmla="*/ 2806387 w 6720611"/>
              <a:gd name="connsiteY94" fmla="*/ 2037647 h 4192173"/>
              <a:gd name="connsiteX95" fmla="*/ 2806387 w 6720611"/>
              <a:gd name="connsiteY95" fmla="*/ 2194052 h 4192173"/>
              <a:gd name="connsiteX96" fmla="*/ 2651660 w 6720611"/>
              <a:gd name="connsiteY96" fmla="*/ 2194052 h 4192173"/>
              <a:gd name="connsiteX97" fmla="*/ 2651660 w 6720611"/>
              <a:gd name="connsiteY97" fmla="*/ 2037647 h 4192173"/>
              <a:gd name="connsiteX98" fmla="*/ 2729024 w 6720611"/>
              <a:gd name="connsiteY98" fmla="*/ 2004526 h 4192173"/>
              <a:gd name="connsiteX99" fmla="*/ 6720611 w 6720611"/>
              <a:gd name="connsiteY99" fmla="*/ 1547111 h 4192173"/>
              <a:gd name="connsiteX100" fmla="*/ 6720611 w 6720611"/>
              <a:gd name="connsiteY100" fmla="*/ 1859867 h 4192173"/>
              <a:gd name="connsiteX101" fmla="*/ 6587477 w 6720611"/>
              <a:gd name="connsiteY101" fmla="*/ 1993861 h 4192173"/>
              <a:gd name="connsiteX102" fmla="*/ 4609755 w 6720611"/>
              <a:gd name="connsiteY102" fmla="*/ 3984353 h 4192173"/>
              <a:gd name="connsiteX103" fmla="*/ 4403268 w 6720611"/>
              <a:gd name="connsiteY103" fmla="*/ 4192173 h 4192173"/>
              <a:gd name="connsiteX104" fmla="*/ 4119746 w 6720611"/>
              <a:gd name="connsiteY104" fmla="*/ 4192173 h 4192173"/>
              <a:gd name="connsiteX105" fmla="*/ 4123061 w 6720611"/>
              <a:gd name="connsiteY105" fmla="*/ 4174961 h 4192173"/>
              <a:gd name="connsiteX106" fmla="*/ 4146968 w 6720611"/>
              <a:gd name="connsiteY106" fmla="*/ 4138776 h 4192173"/>
              <a:gd name="connsiteX107" fmla="*/ 6666670 w 6720611"/>
              <a:gd name="connsiteY107" fmla="*/ 1601429 h 4192173"/>
              <a:gd name="connsiteX108" fmla="*/ 6720611 w 6720611"/>
              <a:gd name="connsiteY108" fmla="*/ 1030301 h 4192173"/>
              <a:gd name="connsiteX109" fmla="*/ 6720611 w 6720611"/>
              <a:gd name="connsiteY109" fmla="*/ 1343665 h 4192173"/>
              <a:gd name="connsiteX110" fmla="*/ 6673967 w 6720611"/>
              <a:gd name="connsiteY110" fmla="*/ 1390665 h 4192173"/>
              <a:gd name="connsiteX111" fmla="*/ 4410060 w 6720611"/>
              <a:gd name="connsiteY111" fmla="*/ 3671847 h 4192173"/>
              <a:gd name="connsiteX112" fmla="*/ 4254900 w 6720611"/>
              <a:gd name="connsiteY112" fmla="*/ 3671847 h 4192173"/>
              <a:gd name="connsiteX113" fmla="*/ 4254900 w 6720611"/>
              <a:gd name="connsiteY113" fmla="*/ 3514827 h 4192173"/>
              <a:gd name="connsiteX114" fmla="*/ 6607121 w 6720611"/>
              <a:gd name="connsiteY114" fmla="*/ 1144657 h 4192173"/>
              <a:gd name="connsiteX115" fmla="*/ 6720611 w 6720611"/>
              <a:gd name="connsiteY115" fmla="*/ 513280 h 4192173"/>
              <a:gd name="connsiteX116" fmla="*/ 6720611 w 6720611"/>
              <a:gd name="connsiteY116" fmla="*/ 828464 h 4192173"/>
              <a:gd name="connsiteX117" fmla="*/ 6701397 w 6720611"/>
              <a:gd name="connsiteY117" fmla="*/ 847826 h 4192173"/>
              <a:gd name="connsiteX118" fmla="*/ 3403977 w 6720611"/>
              <a:gd name="connsiteY118" fmla="*/ 4170615 h 4192173"/>
              <a:gd name="connsiteX119" fmla="*/ 3382584 w 6720611"/>
              <a:gd name="connsiteY119" fmla="*/ 4192173 h 4192173"/>
              <a:gd name="connsiteX120" fmla="*/ 3071527 w 6720611"/>
              <a:gd name="connsiteY120" fmla="*/ 4192173 h 4192173"/>
              <a:gd name="connsiteX121" fmla="*/ 3099476 w 6720611"/>
              <a:gd name="connsiteY121" fmla="*/ 4163996 h 4192173"/>
              <a:gd name="connsiteX122" fmla="*/ 6451360 w 6720611"/>
              <a:gd name="connsiteY122" fmla="*/ 784731 h 4192173"/>
              <a:gd name="connsiteX123" fmla="*/ 6720611 w 6720611"/>
              <a:gd name="connsiteY123" fmla="*/ 0 h 4192173"/>
              <a:gd name="connsiteX124" fmla="*/ 6720611 w 6720611"/>
              <a:gd name="connsiteY124" fmla="*/ 314922 h 4192173"/>
              <a:gd name="connsiteX125" fmla="*/ 6619166 w 6720611"/>
              <a:gd name="connsiteY125" fmla="*/ 417055 h 4192173"/>
              <a:gd name="connsiteX126" fmla="*/ 3399146 w 6720611"/>
              <a:gd name="connsiteY126" fmla="*/ 3658891 h 4192173"/>
              <a:gd name="connsiteX127" fmla="*/ 3243936 w 6720611"/>
              <a:gd name="connsiteY127" fmla="*/ 3658891 h 4192173"/>
              <a:gd name="connsiteX128" fmla="*/ 3243936 w 6720611"/>
              <a:gd name="connsiteY128" fmla="*/ 3501880 h 4192173"/>
              <a:gd name="connsiteX129" fmla="*/ 6470085 w 6720611"/>
              <a:gd name="connsiteY129" fmla="*/ 252342 h 4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720611" h="4192173">
                <a:moveTo>
                  <a:pt x="4098974" y="3717504"/>
                </a:moveTo>
                <a:cubicBezTo>
                  <a:pt x="4127234" y="3717504"/>
                  <a:pt x="4155494" y="3728610"/>
                  <a:pt x="4177731" y="3750823"/>
                </a:cubicBezTo>
                <a:cubicBezTo>
                  <a:pt x="4220353" y="3793397"/>
                  <a:pt x="4220353" y="3863737"/>
                  <a:pt x="4177731" y="3908163"/>
                </a:cubicBezTo>
                <a:cubicBezTo>
                  <a:pt x="4177731" y="3908163"/>
                  <a:pt x="4177731" y="3908163"/>
                  <a:pt x="3942386" y="4143248"/>
                </a:cubicBezTo>
                <a:cubicBezTo>
                  <a:pt x="3899764" y="4185822"/>
                  <a:pt x="3829346" y="4185822"/>
                  <a:pt x="3786725" y="4143248"/>
                </a:cubicBezTo>
                <a:cubicBezTo>
                  <a:pt x="3744103" y="4098822"/>
                  <a:pt x="3744103" y="4028482"/>
                  <a:pt x="3786725" y="3985908"/>
                </a:cubicBezTo>
                <a:cubicBezTo>
                  <a:pt x="3786725" y="3985908"/>
                  <a:pt x="3786725" y="3985908"/>
                  <a:pt x="4020217" y="3750823"/>
                </a:cubicBezTo>
                <a:cubicBezTo>
                  <a:pt x="4042455" y="3728610"/>
                  <a:pt x="4070715" y="3717504"/>
                  <a:pt x="4098974" y="3717504"/>
                </a:cubicBezTo>
                <a:close/>
                <a:moveTo>
                  <a:pt x="3087535" y="3705915"/>
                </a:moveTo>
                <a:cubicBezTo>
                  <a:pt x="3115688" y="3705915"/>
                  <a:pt x="3143840" y="3716545"/>
                  <a:pt x="3165070" y="3737805"/>
                </a:cubicBezTo>
                <a:cubicBezTo>
                  <a:pt x="3207529" y="3782173"/>
                  <a:pt x="3207529" y="3852422"/>
                  <a:pt x="3165070" y="3894942"/>
                </a:cubicBezTo>
                <a:cubicBezTo>
                  <a:pt x="3165070" y="3894942"/>
                  <a:pt x="3165070" y="3894942"/>
                  <a:pt x="2895835" y="4166082"/>
                </a:cubicBezTo>
                <a:lnTo>
                  <a:pt x="2869927" y="4192173"/>
                </a:lnTo>
                <a:lnTo>
                  <a:pt x="2662279" y="4192173"/>
                </a:lnTo>
                <a:lnTo>
                  <a:pt x="2659367" y="4187754"/>
                </a:lnTo>
                <a:cubicBezTo>
                  <a:pt x="2643445" y="4147979"/>
                  <a:pt x="2651406" y="4100144"/>
                  <a:pt x="2683250" y="4066868"/>
                </a:cubicBezTo>
                <a:cubicBezTo>
                  <a:pt x="2683250" y="4066868"/>
                  <a:pt x="2683250" y="4066868"/>
                  <a:pt x="3010001" y="3737805"/>
                </a:cubicBezTo>
                <a:cubicBezTo>
                  <a:pt x="3031231" y="3716545"/>
                  <a:pt x="3059383" y="3705915"/>
                  <a:pt x="3087535" y="3705915"/>
                </a:cubicBezTo>
                <a:close/>
                <a:moveTo>
                  <a:pt x="2660175" y="3103119"/>
                </a:moveTo>
                <a:cubicBezTo>
                  <a:pt x="2688342" y="3103119"/>
                  <a:pt x="2716509" y="3114202"/>
                  <a:pt x="2737750" y="3136368"/>
                </a:cubicBezTo>
                <a:cubicBezTo>
                  <a:pt x="2782079" y="3178853"/>
                  <a:pt x="2782079" y="3249046"/>
                  <a:pt x="2737750" y="3291531"/>
                </a:cubicBezTo>
                <a:cubicBezTo>
                  <a:pt x="2737750" y="3291531"/>
                  <a:pt x="2737750" y="3291531"/>
                  <a:pt x="1918503" y="4117421"/>
                </a:cubicBezTo>
                <a:lnTo>
                  <a:pt x="1844352" y="4192173"/>
                </a:lnTo>
                <a:lnTo>
                  <a:pt x="1534302" y="4192173"/>
                </a:lnTo>
                <a:lnTo>
                  <a:pt x="1581330" y="4144809"/>
                </a:lnTo>
                <a:cubicBezTo>
                  <a:pt x="1882822" y="3841157"/>
                  <a:pt x="2215504" y="3506094"/>
                  <a:pt x="2582600" y="3136368"/>
                </a:cubicBezTo>
                <a:cubicBezTo>
                  <a:pt x="2603841" y="3114202"/>
                  <a:pt x="2632008" y="3103119"/>
                  <a:pt x="2660175" y="3103119"/>
                </a:cubicBezTo>
                <a:close/>
                <a:moveTo>
                  <a:pt x="3352576" y="2921682"/>
                </a:moveTo>
                <a:cubicBezTo>
                  <a:pt x="3380745" y="2921682"/>
                  <a:pt x="3408914" y="2932304"/>
                  <a:pt x="3430157" y="2953548"/>
                </a:cubicBezTo>
                <a:cubicBezTo>
                  <a:pt x="3472641" y="2997883"/>
                  <a:pt x="3472641" y="3068081"/>
                  <a:pt x="3430157" y="3110568"/>
                </a:cubicBezTo>
                <a:cubicBezTo>
                  <a:pt x="3430157" y="3110568"/>
                  <a:pt x="3430157" y="3110568"/>
                  <a:pt x="2474116" y="4073905"/>
                </a:cubicBezTo>
                <a:lnTo>
                  <a:pt x="2356744" y="4192173"/>
                </a:lnTo>
                <a:lnTo>
                  <a:pt x="2045752" y="4192173"/>
                </a:lnTo>
                <a:lnTo>
                  <a:pt x="2273663" y="3962523"/>
                </a:lnTo>
                <a:cubicBezTo>
                  <a:pt x="2575174" y="3658711"/>
                  <a:pt x="2907876" y="3323470"/>
                  <a:pt x="3274996" y="2953548"/>
                </a:cubicBezTo>
                <a:cubicBezTo>
                  <a:pt x="3296239" y="2932304"/>
                  <a:pt x="3324407" y="2921682"/>
                  <a:pt x="3352576" y="2921682"/>
                </a:cubicBezTo>
                <a:close/>
                <a:moveTo>
                  <a:pt x="3128493" y="2631654"/>
                </a:moveTo>
                <a:cubicBezTo>
                  <a:pt x="3156659" y="2631654"/>
                  <a:pt x="3184825" y="2642760"/>
                  <a:pt x="3206064" y="2664973"/>
                </a:cubicBezTo>
                <a:cubicBezTo>
                  <a:pt x="3250391" y="2707547"/>
                  <a:pt x="3250391" y="2777887"/>
                  <a:pt x="3206064" y="2820462"/>
                </a:cubicBezTo>
                <a:cubicBezTo>
                  <a:pt x="3206064" y="2820462"/>
                  <a:pt x="3206064" y="2820462"/>
                  <a:pt x="2973350" y="3057398"/>
                </a:cubicBezTo>
                <a:cubicBezTo>
                  <a:pt x="2930871" y="3099972"/>
                  <a:pt x="2860687" y="3099972"/>
                  <a:pt x="2818207" y="3057398"/>
                </a:cubicBezTo>
                <a:cubicBezTo>
                  <a:pt x="2775728" y="3012972"/>
                  <a:pt x="2775728" y="2942632"/>
                  <a:pt x="2818207" y="2900058"/>
                </a:cubicBezTo>
                <a:cubicBezTo>
                  <a:pt x="2818207" y="2900058"/>
                  <a:pt x="2818207" y="2900058"/>
                  <a:pt x="3050921" y="2664973"/>
                </a:cubicBezTo>
                <a:cubicBezTo>
                  <a:pt x="3072161" y="2642760"/>
                  <a:pt x="3100327" y="2631654"/>
                  <a:pt x="3128493" y="2631654"/>
                </a:cubicBezTo>
                <a:close/>
                <a:moveTo>
                  <a:pt x="1718990" y="2506221"/>
                </a:moveTo>
                <a:cubicBezTo>
                  <a:pt x="1747170" y="2506221"/>
                  <a:pt x="1775351" y="2517306"/>
                  <a:pt x="1796602" y="2539476"/>
                </a:cubicBezTo>
                <a:cubicBezTo>
                  <a:pt x="1839104" y="2581969"/>
                  <a:pt x="1839104" y="2652176"/>
                  <a:pt x="1796602" y="2694669"/>
                </a:cubicBezTo>
                <a:cubicBezTo>
                  <a:pt x="1796602" y="2694669"/>
                  <a:pt x="1796602" y="2694669"/>
                  <a:pt x="368404" y="4133495"/>
                </a:cubicBezTo>
                <a:lnTo>
                  <a:pt x="310159" y="4192173"/>
                </a:lnTo>
                <a:lnTo>
                  <a:pt x="0" y="4192173"/>
                </a:lnTo>
                <a:lnTo>
                  <a:pt x="71848" y="4119830"/>
                </a:lnTo>
                <a:cubicBezTo>
                  <a:pt x="490885" y="3697903"/>
                  <a:pt x="1006624" y="3178608"/>
                  <a:pt x="1641378" y="2539476"/>
                </a:cubicBezTo>
                <a:cubicBezTo>
                  <a:pt x="1662630" y="2517306"/>
                  <a:pt x="1690809" y="2506221"/>
                  <a:pt x="1718990" y="2506221"/>
                </a:cubicBezTo>
                <a:close/>
                <a:moveTo>
                  <a:pt x="3781177" y="2490332"/>
                </a:moveTo>
                <a:cubicBezTo>
                  <a:pt x="3809352" y="2490332"/>
                  <a:pt x="3837527" y="2501404"/>
                  <a:pt x="3858773" y="2523547"/>
                </a:cubicBezTo>
                <a:cubicBezTo>
                  <a:pt x="3901266" y="2565989"/>
                  <a:pt x="3901266" y="2636111"/>
                  <a:pt x="3858773" y="2680398"/>
                </a:cubicBezTo>
                <a:cubicBezTo>
                  <a:pt x="3858773" y="2680398"/>
                  <a:pt x="3858773" y="2680398"/>
                  <a:pt x="3672173" y="2866773"/>
                </a:cubicBezTo>
                <a:cubicBezTo>
                  <a:pt x="3629680" y="2911060"/>
                  <a:pt x="3559475" y="2911060"/>
                  <a:pt x="3516982" y="2866773"/>
                </a:cubicBezTo>
                <a:cubicBezTo>
                  <a:pt x="3472641" y="2824331"/>
                  <a:pt x="3472641" y="2754210"/>
                  <a:pt x="3516982" y="2709923"/>
                </a:cubicBezTo>
                <a:cubicBezTo>
                  <a:pt x="3516982" y="2709923"/>
                  <a:pt x="3516982" y="2709923"/>
                  <a:pt x="3703581" y="2523547"/>
                </a:cubicBezTo>
                <a:cubicBezTo>
                  <a:pt x="3724827" y="2501404"/>
                  <a:pt x="3753002" y="2490332"/>
                  <a:pt x="3781177" y="2490332"/>
                </a:cubicBezTo>
                <a:close/>
                <a:moveTo>
                  <a:pt x="3379772" y="2378716"/>
                </a:moveTo>
                <a:cubicBezTo>
                  <a:pt x="3408047" y="2378716"/>
                  <a:pt x="3436323" y="2389296"/>
                  <a:pt x="3458572" y="2410457"/>
                </a:cubicBezTo>
                <a:cubicBezTo>
                  <a:pt x="3501216" y="2454618"/>
                  <a:pt x="3501216" y="2524540"/>
                  <a:pt x="3458572" y="2566862"/>
                </a:cubicBezTo>
                <a:cubicBezTo>
                  <a:pt x="3414073" y="2611023"/>
                  <a:pt x="3345471" y="2611023"/>
                  <a:pt x="3300972" y="2566862"/>
                </a:cubicBezTo>
                <a:cubicBezTo>
                  <a:pt x="3258328" y="2524540"/>
                  <a:pt x="3258328" y="2454618"/>
                  <a:pt x="3300972" y="2410457"/>
                </a:cubicBezTo>
                <a:cubicBezTo>
                  <a:pt x="3323222" y="2389296"/>
                  <a:pt x="3351497" y="2378716"/>
                  <a:pt x="3379772" y="2378716"/>
                </a:cubicBezTo>
                <a:close/>
                <a:moveTo>
                  <a:pt x="2504851" y="2227948"/>
                </a:moveTo>
                <a:cubicBezTo>
                  <a:pt x="2533020" y="2227948"/>
                  <a:pt x="2561189" y="2238574"/>
                  <a:pt x="2582432" y="2259826"/>
                </a:cubicBezTo>
                <a:cubicBezTo>
                  <a:pt x="2624916" y="2304178"/>
                  <a:pt x="2624916" y="2374402"/>
                  <a:pt x="2582432" y="2416906"/>
                </a:cubicBezTo>
                <a:cubicBezTo>
                  <a:pt x="2582432" y="2416906"/>
                  <a:pt x="2582432" y="2416906"/>
                  <a:pt x="930395" y="4082184"/>
                </a:cubicBezTo>
                <a:lnTo>
                  <a:pt x="821280" y="4192173"/>
                </a:lnTo>
                <a:lnTo>
                  <a:pt x="510288" y="4192173"/>
                </a:lnTo>
                <a:lnTo>
                  <a:pt x="611751" y="4089897"/>
                </a:lnTo>
                <a:cubicBezTo>
                  <a:pt x="1096463" y="3601300"/>
                  <a:pt x="1693033" y="2999950"/>
                  <a:pt x="2427271" y="2259826"/>
                </a:cubicBezTo>
                <a:cubicBezTo>
                  <a:pt x="2448514" y="2238574"/>
                  <a:pt x="2476683" y="2227948"/>
                  <a:pt x="2504851" y="2227948"/>
                </a:cubicBezTo>
                <a:close/>
                <a:moveTo>
                  <a:pt x="6720611" y="2062302"/>
                </a:moveTo>
                <a:lnTo>
                  <a:pt x="6720611" y="2375607"/>
                </a:lnTo>
                <a:lnTo>
                  <a:pt x="6686960" y="2409511"/>
                </a:lnTo>
                <a:cubicBezTo>
                  <a:pt x="6304559" y="2794786"/>
                  <a:pt x="5805775" y="3297318"/>
                  <a:pt x="5155188" y="3952794"/>
                </a:cubicBezTo>
                <a:lnTo>
                  <a:pt x="4917594" y="4192173"/>
                </a:lnTo>
                <a:lnTo>
                  <a:pt x="4606626" y="4192173"/>
                </a:lnTo>
                <a:lnTo>
                  <a:pt x="4631263" y="4167352"/>
                </a:lnTo>
                <a:cubicBezTo>
                  <a:pt x="4893047" y="3903600"/>
                  <a:pt x="5456889" y="3335521"/>
                  <a:pt x="6671319" y="2111964"/>
                </a:cubicBezTo>
                <a:close/>
                <a:moveTo>
                  <a:pt x="3193826" y="2050605"/>
                </a:moveTo>
                <a:cubicBezTo>
                  <a:pt x="3221995" y="2050605"/>
                  <a:pt x="3250164" y="2061689"/>
                  <a:pt x="3271407" y="2083855"/>
                </a:cubicBezTo>
                <a:cubicBezTo>
                  <a:pt x="3313891" y="2126340"/>
                  <a:pt x="3313891" y="2196533"/>
                  <a:pt x="3271407" y="2240865"/>
                </a:cubicBezTo>
                <a:cubicBezTo>
                  <a:pt x="3271407" y="2240865"/>
                  <a:pt x="3271407" y="2240865"/>
                  <a:pt x="1404139" y="4121386"/>
                </a:cubicBezTo>
                <a:lnTo>
                  <a:pt x="1333850" y="4192173"/>
                </a:lnTo>
                <a:lnTo>
                  <a:pt x="1022788" y="4192173"/>
                </a:lnTo>
                <a:lnTo>
                  <a:pt x="1067571" y="4147072"/>
                </a:lnTo>
                <a:cubicBezTo>
                  <a:pt x="1590406" y="3620526"/>
                  <a:pt x="2259634" y="2946548"/>
                  <a:pt x="3116246" y="2083855"/>
                </a:cubicBezTo>
                <a:cubicBezTo>
                  <a:pt x="3137489" y="2061689"/>
                  <a:pt x="3165657" y="2050605"/>
                  <a:pt x="3193826" y="2050605"/>
                </a:cubicBezTo>
                <a:close/>
                <a:moveTo>
                  <a:pt x="2729024" y="2004526"/>
                </a:moveTo>
                <a:cubicBezTo>
                  <a:pt x="2757114" y="2004526"/>
                  <a:pt x="2785204" y="2015566"/>
                  <a:pt x="2806387" y="2037647"/>
                </a:cubicBezTo>
                <a:cubicBezTo>
                  <a:pt x="2848753" y="2079968"/>
                  <a:pt x="2848753" y="2149890"/>
                  <a:pt x="2806387" y="2194052"/>
                </a:cubicBezTo>
                <a:cubicBezTo>
                  <a:pt x="2764021" y="2236373"/>
                  <a:pt x="2694026" y="2236373"/>
                  <a:pt x="2651660" y="2194052"/>
                </a:cubicBezTo>
                <a:cubicBezTo>
                  <a:pt x="2607453" y="2149890"/>
                  <a:pt x="2607453" y="2079968"/>
                  <a:pt x="2651660" y="2037647"/>
                </a:cubicBezTo>
                <a:cubicBezTo>
                  <a:pt x="2672843" y="2015566"/>
                  <a:pt x="2700934" y="2004526"/>
                  <a:pt x="2729024" y="2004526"/>
                </a:cubicBezTo>
                <a:close/>
                <a:moveTo>
                  <a:pt x="6720611" y="1547111"/>
                </a:moveTo>
                <a:lnTo>
                  <a:pt x="6720611" y="1859867"/>
                </a:lnTo>
                <a:lnTo>
                  <a:pt x="6587477" y="1993861"/>
                </a:lnTo>
                <a:cubicBezTo>
                  <a:pt x="6137445" y="2446799"/>
                  <a:pt x="5503310" y="3085029"/>
                  <a:pt x="4609755" y="3984353"/>
                </a:cubicBezTo>
                <a:lnTo>
                  <a:pt x="4403268" y="4192173"/>
                </a:lnTo>
                <a:lnTo>
                  <a:pt x="4119746" y="4192173"/>
                </a:lnTo>
                <a:lnTo>
                  <a:pt x="4123061" y="4174961"/>
                </a:lnTo>
                <a:cubicBezTo>
                  <a:pt x="4128373" y="4161745"/>
                  <a:pt x="4136343" y="4149395"/>
                  <a:pt x="4146968" y="4138776"/>
                </a:cubicBezTo>
                <a:cubicBezTo>
                  <a:pt x="4146968" y="4138776"/>
                  <a:pt x="4146968" y="4138776"/>
                  <a:pt x="6666670" y="1601429"/>
                </a:cubicBezTo>
                <a:close/>
                <a:moveTo>
                  <a:pt x="6720611" y="1030301"/>
                </a:moveTo>
                <a:lnTo>
                  <a:pt x="6720611" y="1343665"/>
                </a:lnTo>
                <a:lnTo>
                  <a:pt x="6673967" y="1390665"/>
                </a:lnTo>
                <a:cubicBezTo>
                  <a:pt x="6123287" y="1945548"/>
                  <a:pt x="5389047" y="2685390"/>
                  <a:pt x="4410060" y="3671847"/>
                </a:cubicBezTo>
                <a:cubicBezTo>
                  <a:pt x="4367576" y="3714335"/>
                  <a:pt x="4297385" y="3714335"/>
                  <a:pt x="4254900" y="3671847"/>
                </a:cubicBezTo>
                <a:cubicBezTo>
                  <a:pt x="4212416" y="3627512"/>
                  <a:pt x="4212416" y="3557315"/>
                  <a:pt x="4254900" y="3514827"/>
                </a:cubicBezTo>
                <a:cubicBezTo>
                  <a:pt x="4254900" y="3514827"/>
                  <a:pt x="4254900" y="3514827"/>
                  <a:pt x="6607121" y="1144657"/>
                </a:cubicBezTo>
                <a:close/>
                <a:moveTo>
                  <a:pt x="6720611" y="513280"/>
                </a:moveTo>
                <a:lnTo>
                  <a:pt x="6720611" y="828464"/>
                </a:lnTo>
                <a:lnTo>
                  <a:pt x="6701397" y="847826"/>
                </a:lnTo>
                <a:cubicBezTo>
                  <a:pt x="6337885" y="1214134"/>
                  <a:pt x="5471049" y="2087640"/>
                  <a:pt x="3403977" y="4170615"/>
                </a:cubicBezTo>
                <a:lnTo>
                  <a:pt x="3382584" y="4192173"/>
                </a:lnTo>
                <a:lnTo>
                  <a:pt x="3071527" y="4192173"/>
                </a:lnTo>
                <a:lnTo>
                  <a:pt x="3099476" y="4163996"/>
                </a:lnTo>
                <a:cubicBezTo>
                  <a:pt x="3426267" y="3834535"/>
                  <a:pt x="4270479" y="2983427"/>
                  <a:pt x="6451360" y="784731"/>
                </a:cubicBezTo>
                <a:close/>
                <a:moveTo>
                  <a:pt x="6720611" y="0"/>
                </a:moveTo>
                <a:lnTo>
                  <a:pt x="6720611" y="314922"/>
                </a:lnTo>
                <a:lnTo>
                  <a:pt x="6619166" y="417055"/>
                </a:lnTo>
                <a:cubicBezTo>
                  <a:pt x="6076917" y="962977"/>
                  <a:pt x="5112920" y="1933506"/>
                  <a:pt x="3399146" y="3658891"/>
                </a:cubicBezTo>
                <a:cubicBezTo>
                  <a:pt x="3356648" y="3703223"/>
                  <a:pt x="3286434" y="3703223"/>
                  <a:pt x="3243936" y="3658891"/>
                </a:cubicBezTo>
                <a:cubicBezTo>
                  <a:pt x="3199591" y="3616405"/>
                  <a:pt x="3199591" y="3546212"/>
                  <a:pt x="3243936" y="3501880"/>
                </a:cubicBezTo>
                <a:cubicBezTo>
                  <a:pt x="3243936" y="3501880"/>
                  <a:pt x="3243936" y="3501880"/>
                  <a:pt x="6470085" y="25234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0112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9049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026538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2019/1/8</a:t>
            </a:fld>
            <a:endParaRPr lang="zh-CN" altLang="en-US"/>
          </a:p>
        </p:txBody>
      </p:sp>
      <p:sp>
        <p:nvSpPr>
          <p:cNvPr id="5" name="页脚占位符 4"/>
          <p:cNvSpPr>
            <a:spLocks noGrp="1"/>
          </p:cNvSpPr>
          <p:nvPr>
            <p:ph type="ftr" sz="quarter" idx="3"/>
          </p:nvPr>
        </p:nvSpPr>
        <p:spPr>
          <a:xfrm>
            <a:off x="669924" y="6235700"/>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35700"/>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1028700"/>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3479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副标题 18"/>
          <p:cNvSpPr>
            <a:spLocks noGrp="1"/>
          </p:cNvSpPr>
          <p:nvPr>
            <p:ph type="subTitle" idx="1"/>
          </p:nvPr>
        </p:nvSpPr>
        <p:spPr>
          <a:xfrm>
            <a:off x="8540459" y="2053761"/>
            <a:ext cx="2542436" cy="558799"/>
          </a:xfrm>
        </p:spPr>
        <p:txBody>
          <a:bodyPr>
            <a:normAutofit/>
          </a:bodyPr>
          <a:lstStyle/>
          <a:p>
            <a:r>
              <a:rPr lang="en-US" altLang="zh-CN" sz="1400" dirty="0"/>
              <a:t>DESIGNED BY ISLIDE</a:t>
            </a:r>
            <a:r>
              <a:rPr lang="en-US" altLang="zh-CN" sz="1400" baseline="50000" dirty="0"/>
              <a:t> </a:t>
            </a:r>
            <a:r>
              <a:rPr lang="en-US" altLang="zh-CN" sz="1400" baseline="30000" dirty="0"/>
              <a:t>®</a:t>
            </a:r>
            <a:endParaRPr lang="zh-CN" altLang="en-US" sz="1400" baseline="30000" dirty="0"/>
          </a:p>
        </p:txBody>
      </p:sp>
      <p:grpSp>
        <p:nvGrpSpPr>
          <p:cNvPr id="5" name="组合 4">
            <a:extLst>
              <a:ext uri="{FF2B5EF4-FFF2-40B4-BE49-F238E27FC236}">
                <a16:creationId xmlns:a16="http://schemas.microsoft.com/office/drawing/2014/main" id="{C53C15FC-ED09-446C-8476-1A150D3163E9}"/>
              </a:ext>
            </a:extLst>
          </p:cNvPr>
          <p:cNvGrpSpPr/>
          <p:nvPr userDrawn="1"/>
        </p:nvGrpSpPr>
        <p:grpSpPr>
          <a:xfrm>
            <a:off x="8557374" y="1094031"/>
            <a:ext cx="2525521" cy="846250"/>
            <a:chOff x="0" y="2964241"/>
            <a:chExt cx="2057401" cy="843433"/>
          </a:xfrm>
        </p:grpSpPr>
        <p:sp>
          <p:nvSpPr>
            <p:cNvPr id="7" name="文本框 6">
              <a:extLst>
                <a:ext uri="{FF2B5EF4-FFF2-40B4-BE49-F238E27FC236}">
                  <a16:creationId xmlns:a16="http://schemas.microsoft.com/office/drawing/2014/main" id="{0F8142D0-059B-4CF6-BED0-15DC2B7938E9}"/>
                </a:ext>
              </a:extLst>
            </p:cNvPr>
            <p:cNvSpPr txBox="1"/>
            <p:nvPr/>
          </p:nvSpPr>
          <p:spPr>
            <a:xfrm>
              <a:off x="1" y="3260492"/>
              <a:ext cx="2057400" cy="547182"/>
            </a:xfrm>
            <a:prstGeom prst="rect">
              <a:avLst/>
            </a:prstGeom>
            <a:noFill/>
          </p:spPr>
          <p:txBody>
            <a:bodyPr wrap="none" rtlCol="0">
              <a:prstTxWarp prst="textPlain">
                <a:avLst/>
              </a:prstTxWarp>
              <a:spAutoFit/>
            </a:bodyPr>
            <a:lstStyle/>
            <a:p>
              <a:r>
                <a:rPr lang="zh-TW" altLang="en-US" sz="16600" b="1" dirty="0">
                  <a:solidFill>
                    <a:schemeClr val="bg1">
                      <a:lumMod val="85000"/>
                    </a:schemeClr>
                  </a:solidFill>
                  <a:latin typeface="Impact" panose="020B0806030902050204" pitchFamily="34" charset="0"/>
                  <a:ea typeface="+mj-ea"/>
                </a:rPr>
                <a:t>社群研討會</a:t>
              </a:r>
              <a:r>
                <a:rPr lang="en-US" altLang="zh-TW" sz="16600" b="1" dirty="0">
                  <a:solidFill>
                    <a:schemeClr val="bg1">
                      <a:lumMod val="85000"/>
                    </a:schemeClr>
                  </a:solidFill>
                  <a:latin typeface="Impact" panose="020B0806030902050204" pitchFamily="34" charset="0"/>
                  <a:ea typeface="+mj-ea"/>
                </a:rPr>
                <a:t>APP</a:t>
              </a:r>
              <a:endParaRPr lang="zh-CN" altLang="en-US" sz="16600" b="1" dirty="0">
                <a:solidFill>
                  <a:schemeClr val="bg1">
                    <a:lumMod val="85000"/>
                  </a:schemeClr>
                </a:solidFill>
                <a:latin typeface="Impact" panose="020B0806030902050204" pitchFamily="34" charset="0"/>
                <a:ea typeface="+mj-ea"/>
              </a:endParaRPr>
            </a:p>
          </p:txBody>
        </p:sp>
        <p:sp>
          <p:nvSpPr>
            <p:cNvPr id="8" name="矩形 7">
              <a:extLst>
                <a:ext uri="{FF2B5EF4-FFF2-40B4-BE49-F238E27FC236}">
                  <a16:creationId xmlns:a16="http://schemas.microsoft.com/office/drawing/2014/main" id="{7219A27C-2F31-4A37-997B-99FAB09DE565}"/>
                </a:ext>
              </a:extLst>
            </p:cNvPr>
            <p:cNvSpPr/>
            <p:nvPr/>
          </p:nvSpPr>
          <p:spPr>
            <a:xfrm>
              <a:off x="0" y="2964241"/>
              <a:ext cx="1251032" cy="218356"/>
            </a:xfrm>
            <a:prstGeom prst="rect">
              <a:avLst/>
            </a:prstGeom>
            <a:noFill/>
          </p:spPr>
          <p:txBody>
            <a:bodyPr wrap="none" numCol="1" rtlCol="0">
              <a:prstTxWarp prst="textPlain">
                <a:avLst/>
              </a:prstTxWarp>
              <a:spAutoFit/>
            </a:bodyPr>
            <a:lstStyle/>
            <a:p>
              <a:pPr lvl="0"/>
              <a:r>
                <a:rPr lang="en-US" altLang="zh-CN" sz="16600" dirty="0">
                  <a:solidFill>
                    <a:schemeClr val="bg1">
                      <a:lumMod val="85000"/>
                    </a:schemeClr>
                  </a:solidFill>
                  <a:latin typeface="+mj-ea"/>
                  <a:ea typeface="+mj-ea"/>
                </a:rPr>
                <a:t>PERSONAL</a:t>
              </a:r>
            </a:p>
          </p:txBody>
        </p:sp>
      </p:grpSp>
      <p:cxnSp>
        <p:nvCxnSpPr>
          <p:cNvPr id="9" name="直接连接符 8"/>
          <p:cNvCxnSpPr/>
          <p:nvPr/>
        </p:nvCxnSpPr>
        <p:spPr>
          <a:xfrm>
            <a:off x="8540459" y="914400"/>
            <a:ext cx="674671"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FB5BE378-E156-4DC2-8259-1C8D2358361B}"/>
              </a:ext>
            </a:extLst>
          </p:cNvPr>
          <p:cNvSpPr txBox="1"/>
          <p:nvPr/>
        </p:nvSpPr>
        <p:spPr>
          <a:xfrm>
            <a:off x="1629295" y="2734328"/>
            <a:ext cx="5868785" cy="1015663"/>
          </a:xfrm>
          <a:prstGeom prst="rect">
            <a:avLst/>
          </a:prstGeom>
          <a:noFill/>
        </p:spPr>
        <p:txBody>
          <a:bodyPr wrap="square" rtlCol="0">
            <a:spAutoFit/>
          </a:bodyPr>
          <a:lstStyle/>
          <a:p>
            <a:r>
              <a:rPr lang="zh-TW" altLang="en-US" sz="6000" dirty="0"/>
              <a:t>社群研討會 </a:t>
            </a:r>
            <a:r>
              <a:rPr lang="en-US" altLang="zh-TW" sz="6000" dirty="0"/>
              <a:t>APP</a:t>
            </a:r>
            <a:endParaRPr lang="zh-TW" altLang="en-US" sz="6000" dirty="0"/>
          </a:p>
        </p:txBody>
      </p:sp>
      <p:sp>
        <p:nvSpPr>
          <p:cNvPr id="6" name="文字方塊 5">
            <a:extLst>
              <a:ext uri="{FF2B5EF4-FFF2-40B4-BE49-F238E27FC236}">
                <a16:creationId xmlns:a16="http://schemas.microsoft.com/office/drawing/2014/main" id="{CA28F369-A68E-4982-A2C4-ED0D0E8E5E3E}"/>
              </a:ext>
            </a:extLst>
          </p:cNvPr>
          <p:cNvSpPr txBox="1"/>
          <p:nvPr/>
        </p:nvSpPr>
        <p:spPr>
          <a:xfrm>
            <a:off x="1629295" y="4876800"/>
            <a:ext cx="3424518" cy="1477328"/>
          </a:xfrm>
          <a:prstGeom prst="rect">
            <a:avLst/>
          </a:prstGeom>
          <a:noFill/>
        </p:spPr>
        <p:txBody>
          <a:bodyPr wrap="square" rtlCol="0">
            <a:spAutoFit/>
          </a:bodyPr>
          <a:lstStyle/>
          <a:p>
            <a:r>
              <a:rPr kumimoji="1" lang="en-US" altLang="zh-TW" dirty="0">
                <a:latin typeface="微軟正黑體" panose="020B0604030504040204" pitchFamily="34" charset="-120"/>
                <a:ea typeface="微軟正黑體" panose="020B0604030504040204" pitchFamily="34" charset="-120"/>
              </a:rPr>
              <a:t>B0544222  </a:t>
            </a:r>
            <a:r>
              <a:rPr kumimoji="1" lang="zh-CN" altLang="en-US" dirty="0">
                <a:latin typeface="微軟正黑體" panose="020B0604030504040204" pitchFamily="34" charset="-120"/>
                <a:ea typeface="微軟正黑體" panose="020B0604030504040204" pitchFamily="34" charset="-120"/>
              </a:rPr>
              <a:t>李丞翊</a:t>
            </a:r>
            <a:endParaRPr kumimoji="1" lang="en-US" altLang="zh-CN" dirty="0">
              <a:latin typeface="微軟正黑體" panose="020B0604030504040204" pitchFamily="34" charset="-120"/>
              <a:ea typeface="微軟正黑體" panose="020B0604030504040204" pitchFamily="34" charset="-120"/>
            </a:endParaRPr>
          </a:p>
          <a:p>
            <a:r>
              <a:rPr kumimoji="1" lang="en-US" altLang="zh-TW" dirty="0">
                <a:latin typeface="微軟正黑體" panose="020B0604030504040204" pitchFamily="34" charset="-120"/>
                <a:ea typeface="微軟正黑體" panose="020B0604030504040204" pitchFamily="34" charset="-120"/>
              </a:rPr>
              <a:t>B0544246  </a:t>
            </a:r>
            <a:r>
              <a:rPr kumimoji="1" lang="zh-CN" altLang="en-US" dirty="0">
                <a:latin typeface="微軟正黑體" panose="020B0604030504040204" pitchFamily="34" charset="-120"/>
                <a:ea typeface="微軟正黑體" panose="020B0604030504040204" pitchFamily="34" charset="-120"/>
              </a:rPr>
              <a:t>劉怡萱</a:t>
            </a:r>
            <a:endParaRPr kumimoji="1" lang="en-US" altLang="zh-CN" dirty="0">
              <a:latin typeface="微軟正黑體" panose="020B0604030504040204" pitchFamily="34" charset="-120"/>
              <a:ea typeface="微軟正黑體" panose="020B0604030504040204" pitchFamily="34" charset="-120"/>
            </a:endParaRPr>
          </a:p>
          <a:p>
            <a:r>
              <a:rPr kumimoji="1" lang="en-US" altLang="zh-CN" dirty="0">
                <a:latin typeface="微軟正黑體" panose="020B0604030504040204" pitchFamily="34" charset="-120"/>
                <a:ea typeface="微軟正黑體" panose="020B0604030504040204" pitchFamily="34" charset="-120"/>
              </a:rPr>
              <a:t>B05442</a:t>
            </a:r>
            <a:r>
              <a:rPr kumimoji="1" lang="en-US" altLang="zh-TW" dirty="0">
                <a:latin typeface="微軟正黑體" panose="020B0604030504040204" pitchFamily="34" charset="-120"/>
                <a:ea typeface="微軟正黑體" panose="020B0604030504040204" pitchFamily="34" charset="-120"/>
              </a:rPr>
              <a:t>53</a:t>
            </a:r>
            <a:r>
              <a:rPr kumimoji="1" lang="en-US" altLang="zh-CN" dirty="0">
                <a:latin typeface="微軟正黑體" panose="020B0604030504040204" pitchFamily="34" charset="-120"/>
                <a:ea typeface="微軟正黑體" panose="020B0604030504040204" pitchFamily="34" charset="-120"/>
              </a:rPr>
              <a:t>  </a:t>
            </a:r>
            <a:r>
              <a:rPr kumimoji="1" lang="zh-CN" altLang="en-US" dirty="0">
                <a:latin typeface="微軟正黑體" panose="020B0604030504040204" pitchFamily="34" charset="-120"/>
                <a:ea typeface="微軟正黑體" panose="020B0604030504040204" pitchFamily="34" charset="-120"/>
              </a:rPr>
              <a:t>曾柔慈</a:t>
            </a:r>
            <a:endParaRPr kumimoji="1" lang="en-US" altLang="zh-CN" dirty="0">
              <a:latin typeface="微軟正黑體" panose="020B0604030504040204" pitchFamily="34" charset="-120"/>
              <a:ea typeface="微軟正黑體" panose="020B0604030504040204" pitchFamily="34" charset="-120"/>
            </a:endParaRPr>
          </a:p>
          <a:p>
            <a:r>
              <a:rPr kumimoji="1" lang="en-US" altLang="zh-TW" dirty="0">
                <a:latin typeface="微軟正黑體" panose="020B0604030504040204" pitchFamily="34" charset="-120"/>
                <a:ea typeface="微軟正黑體" panose="020B0604030504040204" pitchFamily="34" charset="-120"/>
              </a:rPr>
              <a:t>B0544255  </a:t>
            </a:r>
            <a:r>
              <a:rPr kumimoji="1" lang="zh-CN" altLang="en-US" dirty="0">
                <a:latin typeface="微軟正黑體" panose="020B0604030504040204" pitchFamily="34" charset="-120"/>
                <a:ea typeface="微軟正黑體" panose="020B0604030504040204" pitchFamily="34" charset="-120"/>
              </a:rPr>
              <a:t>許懿傑</a:t>
            </a:r>
            <a:endParaRPr kumimoji="1" lang="en-US" altLang="zh-CN" dirty="0">
              <a:latin typeface="微軟正黑體" panose="020B0604030504040204" pitchFamily="34" charset="-120"/>
              <a:ea typeface="微軟正黑體" panose="020B0604030504040204" pitchFamily="34" charset="-120"/>
            </a:endParaRPr>
          </a:p>
          <a:p>
            <a:r>
              <a:rPr kumimoji="1" lang="en-US" altLang="zh-TW" dirty="0">
                <a:latin typeface="微軟正黑體" panose="020B0604030504040204" pitchFamily="34" charset="-120"/>
                <a:ea typeface="微軟正黑體" panose="020B0604030504040204" pitchFamily="34" charset="-120"/>
              </a:rPr>
              <a:t>B0544257</a:t>
            </a:r>
            <a:r>
              <a:rPr kumimoji="1" lang="zh-TW" altLang="en-US" dirty="0">
                <a:latin typeface="微軟正黑體" panose="020B0604030504040204" pitchFamily="34" charset="-120"/>
                <a:ea typeface="微軟正黑體" panose="020B0604030504040204" pitchFamily="34" charset="-120"/>
              </a:rPr>
              <a:t>  謝承曄</a:t>
            </a:r>
            <a:endParaRPr lang="zh-TW" altLang="en-US"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TW" altLang="en-US" sz="3600" dirty="0"/>
              <a:t>利害關係人目標表</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166" name="文字方塊 165">
            <a:extLst>
              <a:ext uri="{FF2B5EF4-FFF2-40B4-BE49-F238E27FC236}">
                <a16:creationId xmlns:a16="http://schemas.microsoft.com/office/drawing/2014/main" id="{CA7B8309-8DF8-4441-8689-8445262BBD39}"/>
              </a:ext>
            </a:extLst>
          </p:cNvPr>
          <p:cNvSpPr txBox="1"/>
          <p:nvPr/>
        </p:nvSpPr>
        <p:spPr>
          <a:xfrm>
            <a:off x="754603" y="1340528"/>
            <a:ext cx="10697592" cy="830997"/>
          </a:xfrm>
          <a:prstGeom prst="rect">
            <a:avLst/>
          </a:prstGeom>
          <a:noFill/>
        </p:spPr>
        <p:txBody>
          <a:bodyPr wrap="square" rtlCol="0">
            <a:spAutoFit/>
          </a:bodyPr>
          <a:lstStyle/>
          <a:p>
            <a:pPr algn="just"/>
            <a:endParaRPr lang="en-US" altLang="zh-TW" sz="2400" dirty="0"/>
          </a:p>
          <a:p>
            <a:pPr algn="just"/>
            <a:endParaRPr lang="zh-TW" altLang="en-US" sz="2400" dirty="0"/>
          </a:p>
        </p:txBody>
      </p:sp>
      <p:graphicFrame>
        <p:nvGraphicFramePr>
          <p:cNvPr id="6" name="表格 5">
            <a:extLst>
              <a:ext uri="{FF2B5EF4-FFF2-40B4-BE49-F238E27FC236}">
                <a16:creationId xmlns:a16="http://schemas.microsoft.com/office/drawing/2014/main" id="{DE9FE879-000C-450E-AE37-CDD395B222D4}"/>
              </a:ext>
            </a:extLst>
          </p:cNvPr>
          <p:cNvGraphicFramePr>
            <a:graphicFrameLocks noGrp="1"/>
          </p:cNvGraphicFramePr>
          <p:nvPr>
            <p:extLst>
              <p:ext uri="{D42A27DB-BD31-4B8C-83A1-F6EECF244321}">
                <p14:modId xmlns:p14="http://schemas.microsoft.com/office/powerpoint/2010/main" val="4169254611"/>
              </p:ext>
            </p:extLst>
          </p:nvPr>
        </p:nvGraphicFramePr>
        <p:xfrm>
          <a:off x="1856411" y="1195655"/>
          <a:ext cx="8942772" cy="5375625"/>
        </p:xfrm>
        <a:graphic>
          <a:graphicData uri="http://schemas.openxmlformats.org/drawingml/2006/table">
            <a:tbl>
              <a:tblPr firstRow="1" bandRow="1">
                <a:tableStyleId>{5940675A-B579-460E-94D1-54222C63F5DA}</a:tableStyleId>
              </a:tblPr>
              <a:tblGrid>
                <a:gridCol w="2956264">
                  <a:extLst>
                    <a:ext uri="{9D8B030D-6E8A-4147-A177-3AD203B41FA5}">
                      <a16:colId xmlns:a16="http://schemas.microsoft.com/office/drawing/2014/main" val="3044533668"/>
                    </a:ext>
                  </a:extLst>
                </a:gridCol>
                <a:gridCol w="5986508">
                  <a:extLst>
                    <a:ext uri="{9D8B030D-6E8A-4147-A177-3AD203B41FA5}">
                      <a16:colId xmlns:a16="http://schemas.microsoft.com/office/drawing/2014/main" val="3162617557"/>
                    </a:ext>
                  </a:extLst>
                </a:gridCol>
              </a:tblGrid>
              <a:tr h="392366">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利害關係人</a:t>
                      </a:r>
                    </a:p>
                  </a:txBody>
                  <a:tcPr marL="86138" marR="86138" marT="43069" marB="43069" anchor="ctr"/>
                </a:tc>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目標</a:t>
                      </a:r>
                    </a:p>
                  </a:txBody>
                  <a:tcPr marL="86138" marR="86138" marT="43069" marB="43069" anchor="ctr"/>
                </a:tc>
                <a:extLst>
                  <a:ext uri="{0D108BD9-81ED-4DB2-BD59-A6C34878D82A}">
                    <a16:rowId xmlns:a16="http://schemas.microsoft.com/office/drawing/2014/main" val="2791146677"/>
                  </a:ext>
                </a:extLst>
              </a:tr>
              <a:tr h="4983259">
                <a:tc>
                  <a:txBody>
                    <a:bodyPr/>
                    <a:lstStyle/>
                    <a:p>
                      <a:pPr algn="ctr">
                        <a:spcAft>
                          <a:spcPts val="0"/>
                        </a:spcAft>
                      </a:pPr>
                      <a:r>
                        <a:rPr lang="zh-TW" altLang="en-US" sz="2000" b="1" i="0" u="sng" kern="1200" dirty="0">
                          <a:solidFill>
                            <a:schemeClr val="tx1"/>
                          </a:solidFill>
                          <a:effectLst/>
                          <a:latin typeface="微軟正黑體 Light" panose="020B0304030504040204" pitchFamily="34" charset="-120"/>
                          <a:ea typeface="微軟正黑體 Light" panose="020B0304030504040204" pitchFamily="34" charset="-120"/>
                          <a:cs typeface="+mn-cs"/>
                        </a:rPr>
                        <a:t>會員</a:t>
                      </a:r>
                      <a:endParaRPr lang="zh-TW" sz="2400" b="1" i="0" u="sng"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86138" marR="86138" marT="43069" marB="43069" anchor="ctr"/>
                </a:tc>
                <a:tc>
                  <a:txBody>
                    <a:bodyPr/>
                    <a:lstStyle/>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能夠切換其他語言</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0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能夠了解各個研討會的資訊 </a:t>
                      </a:r>
                      <a:r>
                        <a:rPr 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包含 每個研討會的活動內容、地點、講師、時間等</a:t>
                      </a:r>
                      <a:r>
                        <a:rPr 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t>
                      </a: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搜尋所有</a:t>
                      </a: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的會議</a:t>
                      </a:r>
                      <a:endParaRPr 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能夠建立</a:t>
                      </a:r>
                      <a:r>
                        <a:rPr lang="zh-TW" altLang="en-US" sz="1400" kern="100" dirty="0">
                          <a:solidFill>
                            <a:schemeClr val="tx1"/>
                          </a:solidFill>
                          <a:effectLst/>
                          <a:latin typeface="PMingLiU" panose="02020500000000000000" pitchFamily="18" charset="-120"/>
                          <a:ea typeface="PMingLiU" panose="02020500000000000000" pitchFamily="18" charset="-120"/>
                          <a:cs typeface="Times New Roman" panose="02020603050405020304" pitchFamily="18" charset="0"/>
                        </a:rPr>
                        <a:t>、</a:t>
                      </a: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修改</a:t>
                      </a:r>
                      <a:r>
                        <a:rPr lang="zh-TW" altLang="en-US" sz="1400" kern="100" dirty="0">
                          <a:solidFill>
                            <a:schemeClr val="tx1"/>
                          </a:solidFill>
                          <a:effectLst/>
                          <a:latin typeface="PMingLiU" panose="02020500000000000000" pitchFamily="18" charset="-120"/>
                          <a:ea typeface="PMingLiU" panose="02020500000000000000" pitchFamily="18" charset="-120"/>
                          <a:cs typeface="Times New Roman" panose="02020603050405020304" pitchFamily="18" charset="0"/>
                        </a:rPr>
                        <a:t>、</a:t>
                      </a: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查詢</a:t>
                      </a:r>
                      <a:r>
                        <a:rPr lang="zh-TW" altLang="en-US" sz="1400" kern="100" dirty="0">
                          <a:solidFill>
                            <a:schemeClr val="tx1"/>
                          </a:solidFill>
                          <a:effectLst/>
                          <a:latin typeface="PMingLiU" panose="02020500000000000000" pitchFamily="18" charset="-120"/>
                          <a:ea typeface="PMingLiU" panose="02020500000000000000" pitchFamily="18" charset="-120"/>
                          <a:cs typeface="Times New Roman" panose="02020603050405020304" pitchFamily="18" charset="0"/>
                        </a:rPr>
                        <a:t>、</a:t>
                      </a: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刪除自己的會議行程</a:t>
                      </a:r>
                      <a:endParaRPr lang="en-US"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能夠購買該場研討會門票</a:t>
                      </a: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能夠取消該場研討會門票</a:t>
                      </a: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能夠付款該場研討會門票</a:t>
                      </a: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能夠退款該場研討會門票</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能夠下載講者的簡報</a:t>
                      </a:r>
                      <a:endParaRPr lang="en-US"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能夠接收推播即時消息</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提醒與會人員會議開始時間</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能夠交換電子名片</a:t>
                      </a: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能夠匿名向講者提問</a:t>
                      </a: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能夠收到講者的回覆</a:t>
                      </a: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能夠投遞履歷給贊助廠商</a:t>
                      </a:r>
                    </a:p>
                  </a:txBody>
                  <a:tcPr marL="114300" marR="114300" marT="0" marB="0" anchor="ctr"/>
                </a:tc>
                <a:extLst>
                  <a:ext uri="{0D108BD9-81ED-4DB2-BD59-A6C34878D82A}">
                    <a16:rowId xmlns:a16="http://schemas.microsoft.com/office/drawing/2014/main" val="1266994979"/>
                  </a:ext>
                </a:extLst>
              </a:tr>
            </a:tbl>
          </a:graphicData>
        </a:graphic>
      </p:graphicFrame>
    </p:spTree>
    <p:extLst>
      <p:ext uri="{BB962C8B-B14F-4D97-AF65-F5344CB8AC3E}">
        <p14:creationId xmlns:p14="http://schemas.microsoft.com/office/powerpoint/2010/main" val="2544572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TW" altLang="en-US" sz="3600" dirty="0"/>
              <a:t>利害關係人目標表</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graphicFrame>
        <p:nvGraphicFramePr>
          <p:cNvPr id="6" name="表格 5">
            <a:extLst>
              <a:ext uri="{FF2B5EF4-FFF2-40B4-BE49-F238E27FC236}">
                <a16:creationId xmlns:a16="http://schemas.microsoft.com/office/drawing/2014/main" id="{DE9FE879-000C-450E-AE37-CDD395B222D4}"/>
              </a:ext>
            </a:extLst>
          </p:cNvPr>
          <p:cNvGraphicFramePr>
            <a:graphicFrameLocks noGrp="1"/>
          </p:cNvGraphicFramePr>
          <p:nvPr>
            <p:extLst>
              <p:ext uri="{D42A27DB-BD31-4B8C-83A1-F6EECF244321}">
                <p14:modId xmlns:p14="http://schemas.microsoft.com/office/powerpoint/2010/main" val="2711822127"/>
              </p:ext>
            </p:extLst>
          </p:nvPr>
        </p:nvGraphicFramePr>
        <p:xfrm>
          <a:off x="2139994" y="1503623"/>
          <a:ext cx="8515090" cy="4732077"/>
        </p:xfrm>
        <a:graphic>
          <a:graphicData uri="http://schemas.openxmlformats.org/drawingml/2006/table">
            <a:tbl>
              <a:tblPr firstRow="1" bandRow="1">
                <a:tableStyleId>{5940675A-B579-460E-94D1-54222C63F5DA}</a:tableStyleId>
              </a:tblPr>
              <a:tblGrid>
                <a:gridCol w="3524636">
                  <a:extLst>
                    <a:ext uri="{9D8B030D-6E8A-4147-A177-3AD203B41FA5}">
                      <a16:colId xmlns:a16="http://schemas.microsoft.com/office/drawing/2014/main" val="3044533668"/>
                    </a:ext>
                  </a:extLst>
                </a:gridCol>
                <a:gridCol w="4990454">
                  <a:extLst>
                    <a:ext uri="{9D8B030D-6E8A-4147-A177-3AD203B41FA5}">
                      <a16:colId xmlns:a16="http://schemas.microsoft.com/office/drawing/2014/main" val="3162617557"/>
                    </a:ext>
                  </a:extLst>
                </a:gridCol>
              </a:tblGrid>
              <a:tr h="4732077">
                <a:tc>
                  <a:txBody>
                    <a:bodyPr/>
                    <a:lstStyle/>
                    <a:p>
                      <a:pPr algn="ctr">
                        <a:spcAft>
                          <a:spcPts val="0"/>
                        </a:spcAft>
                      </a:pPr>
                      <a:r>
                        <a:rPr lang="zh-TW" sz="2000" b="1" i="0" u="sng"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a:t>
                      </a:r>
                      <a:r>
                        <a:rPr lang="en-US" sz="2000" b="1" i="0" u="sng"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 </a:t>
                      </a:r>
                      <a:endParaRPr lang="zh-TW" sz="2000" b="1" i="0" u="sng"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86138" marR="86138" marT="43069" marB="43069" anchor="ctr"/>
                </a:tc>
                <a:tc>
                  <a:txBody>
                    <a:bodyPr/>
                    <a:lstStyle/>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建立研討會活動資訊</a:t>
                      </a: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修改研討會活動資訊</a:t>
                      </a: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查詢研討會活動資訊</a:t>
                      </a: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刪除研討會活動資訊</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能夠即時管理售票的庫存狀況</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200" dirty="0">
                          <a:solidFill>
                            <a:schemeClr val="tx1"/>
                          </a:solidFill>
                          <a:effectLst/>
                          <a:latin typeface="微軟正黑體 Light" panose="020B0304030504040204" pitchFamily="34" charset="-120"/>
                          <a:ea typeface="微軟正黑體 Light" panose="020B0304030504040204" pitchFamily="34" charset="-120"/>
                          <a:cs typeface="+mn-cs"/>
                        </a:rPr>
                        <a:t>能夠了解場地地圖 </a:t>
                      </a:r>
                      <a:r>
                        <a:rPr lang="en-US" altLang="zh-TW" sz="1400" kern="1200" dirty="0">
                          <a:solidFill>
                            <a:schemeClr val="tx1"/>
                          </a:solidFill>
                          <a:effectLst/>
                          <a:latin typeface="微軟正黑體 Light" panose="020B0304030504040204" pitchFamily="34" charset="-120"/>
                          <a:ea typeface="微軟正黑體 Light" panose="020B0304030504040204" pitchFamily="34" charset="-120"/>
                          <a:cs typeface="+mn-cs"/>
                        </a:rPr>
                        <a:t>/ </a:t>
                      </a:r>
                      <a:r>
                        <a:rPr lang="zh-TW" altLang="zh-TW" sz="1400" kern="1200" dirty="0">
                          <a:solidFill>
                            <a:schemeClr val="tx1"/>
                          </a:solidFill>
                          <a:effectLst/>
                          <a:latin typeface="微軟正黑體 Light" panose="020B0304030504040204" pitchFamily="34" charset="-120"/>
                          <a:ea typeface="微軟正黑體 Light" panose="020B0304030504040204" pitchFamily="34" charset="-120"/>
                          <a:cs typeface="+mn-cs"/>
                        </a:rPr>
                        <a:t>時間</a:t>
                      </a:r>
                      <a:endPar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Wingdings" panose="05000000000000000000" pitchFamily="2" charset="2"/>
                        <a:buChar char=""/>
                        <a:tabLst>
                          <a:tab pos="457200" algn="l"/>
                        </a:tabLst>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了解</a:t>
                      </a: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與會人員的資料</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能夠協助其他人員代為購票</a:t>
                      </a: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使用</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電子票券售票系統</a:t>
                      </a: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能夠利用電子票券快速</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驗票</a:t>
                      </a: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能夠建立推播即時消息</a:t>
                      </a: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能夠刪除推播即時訊息</a:t>
                      </a:r>
                    </a:p>
                    <a:p>
                      <a:pPr marL="342900" lvl="0" indent="-342900" algn="l">
                        <a:lnSpc>
                          <a:spcPct val="150000"/>
                        </a:lnSpc>
                        <a:spcAft>
                          <a:spcPts val="0"/>
                        </a:spcAft>
                        <a:buFont typeface="Wingdings" panose="05000000000000000000" pitchFamily="2" charset="2"/>
                        <a:buChar char=""/>
                        <a:tabLst>
                          <a:tab pos="457200" algn="l"/>
                        </a:tabLst>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能夠查詢推播即時訊息</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能夠修改推播即時訊息</a:t>
                      </a:r>
                    </a:p>
                  </a:txBody>
                  <a:tcPr marL="107673" marR="107673" marT="0" marB="0" anchor="ctr"/>
                </a:tc>
                <a:extLst>
                  <a:ext uri="{0D108BD9-81ED-4DB2-BD59-A6C34878D82A}">
                    <a16:rowId xmlns:a16="http://schemas.microsoft.com/office/drawing/2014/main" val="1266994979"/>
                  </a:ext>
                </a:extLst>
              </a:tr>
            </a:tbl>
          </a:graphicData>
        </a:graphic>
      </p:graphicFrame>
    </p:spTree>
    <p:extLst>
      <p:ext uri="{BB962C8B-B14F-4D97-AF65-F5344CB8AC3E}">
        <p14:creationId xmlns:p14="http://schemas.microsoft.com/office/powerpoint/2010/main" val="772944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TW" altLang="en-US" sz="3600" dirty="0"/>
              <a:t>利害關係人目標表</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166" name="文字方塊 165">
            <a:extLst>
              <a:ext uri="{FF2B5EF4-FFF2-40B4-BE49-F238E27FC236}">
                <a16:creationId xmlns:a16="http://schemas.microsoft.com/office/drawing/2014/main" id="{CA7B8309-8DF8-4441-8689-8445262BBD39}"/>
              </a:ext>
            </a:extLst>
          </p:cNvPr>
          <p:cNvSpPr txBox="1"/>
          <p:nvPr/>
        </p:nvSpPr>
        <p:spPr>
          <a:xfrm>
            <a:off x="754603" y="1340528"/>
            <a:ext cx="10697592" cy="830997"/>
          </a:xfrm>
          <a:prstGeom prst="rect">
            <a:avLst/>
          </a:prstGeom>
          <a:noFill/>
        </p:spPr>
        <p:txBody>
          <a:bodyPr wrap="square" rtlCol="0">
            <a:spAutoFit/>
          </a:bodyPr>
          <a:lstStyle/>
          <a:p>
            <a:pPr algn="just"/>
            <a:endParaRPr lang="en-US" altLang="zh-TW" sz="2400" dirty="0"/>
          </a:p>
          <a:p>
            <a:pPr algn="just"/>
            <a:endParaRPr lang="zh-TW" altLang="en-US" sz="2400" dirty="0"/>
          </a:p>
        </p:txBody>
      </p:sp>
      <p:graphicFrame>
        <p:nvGraphicFramePr>
          <p:cNvPr id="6" name="表格 5">
            <a:extLst>
              <a:ext uri="{FF2B5EF4-FFF2-40B4-BE49-F238E27FC236}">
                <a16:creationId xmlns:a16="http://schemas.microsoft.com/office/drawing/2014/main" id="{DE9FE879-000C-450E-AE37-CDD395B222D4}"/>
              </a:ext>
            </a:extLst>
          </p:cNvPr>
          <p:cNvGraphicFramePr>
            <a:graphicFrameLocks noGrp="1"/>
          </p:cNvGraphicFramePr>
          <p:nvPr>
            <p:extLst>
              <p:ext uri="{D42A27DB-BD31-4B8C-83A1-F6EECF244321}">
                <p14:modId xmlns:p14="http://schemas.microsoft.com/office/powerpoint/2010/main" val="2798948100"/>
              </p:ext>
            </p:extLst>
          </p:nvPr>
        </p:nvGraphicFramePr>
        <p:xfrm>
          <a:off x="1833167" y="1181062"/>
          <a:ext cx="8942772" cy="5346259"/>
        </p:xfrm>
        <a:graphic>
          <a:graphicData uri="http://schemas.openxmlformats.org/drawingml/2006/table">
            <a:tbl>
              <a:tblPr firstRow="1" bandRow="1">
                <a:tableStyleId>{5940675A-B579-460E-94D1-54222C63F5DA}</a:tableStyleId>
              </a:tblPr>
              <a:tblGrid>
                <a:gridCol w="3730728">
                  <a:extLst>
                    <a:ext uri="{9D8B030D-6E8A-4147-A177-3AD203B41FA5}">
                      <a16:colId xmlns:a16="http://schemas.microsoft.com/office/drawing/2014/main" val="3044533668"/>
                    </a:ext>
                  </a:extLst>
                </a:gridCol>
                <a:gridCol w="5212044">
                  <a:extLst>
                    <a:ext uri="{9D8B030D-6E8A-4147-A177-3AD203B41FA5}">
                      <a16:colId xmlns:a16="http://schemas.microsoft.com/office/drawing/2014/main" val="3162617557"/>
                    </a:ext>
                  </a:extLst>
                </a:gridCol>
              </a:tblGrid>
              <a:tr h="969018">
                <a:tc>
                  <a:txBody>
                    <a:bodyPr/>
                    <a:lstStyle/>
                    <a:p>
                      <a:pPr algn="ctr">
                        <a:spcAft>
                          <a:spcPts val="0"/>
                        </a:spcAft>
                      </a:pPr>
                      <a:r>
                        <a:rPr lang="zh-TW" altLang="zh-TW" sz="2000" b="1" u="sng" kern="1200" dirty="0">
                          <a:solidFill>
                            <a:schemeClr val="tx1"/>
                          </a:solidFill>
                          <a:effectLst/>
                          <a:latin typeface="微軟正黑體 Light" panose="020B0304030504040204" pitchFamily="34" charset="-120"/>
                          <a:ea typeface="微軟正黑體 Light" panose="020B0304030504040204" pitchFamily="34" charset="-120"/>
                          <a:cs typeface="+mn-cs"/>
                        </a:rPr>
                        <a:t>講者</a:t>
                      </a:r>
                      <a:endParaRPr lang="zh-TW" altLang="zh-TW" sz="2000" b="1" i="0" u="sng"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86138" marR="86138" marT="43069" marB="43069" anchor="ctr"/>
                </a:tc>
                <a:tc>
                  <a:txBody>
                    <a:bodyPr/>
                    <a:lstStyle/>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能夠上傳簡報</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檔</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能夠交換電子名片</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Wingdings" panose="05000000000000000000" pitchFamily="2" charset="2"/>
                        <a:buChar char=""/>
                        <a:tabLst>
                          <a:tab pos="457200" algn="l"/>
                        </a:tabLst>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能夠回覆與會人員的問題</a:t>
                      </a:r>
                    </a:p>
                  </a:txBody>
                  <a:tcPr marL="86138" marR="86138" marT="43069" marB="43069" anchor="ctr"/>
                </a:tc>
                <a:extLst>
                  <a:ext uri="{0D108BD9-81ED-4DB2-BD59-A6C34878D82A}">
                    <a16:rowId xmlns:a16="http://schemas.microsoft.com/office/drawing/2014/main" val="1266994979"/>
                  </a:ext>
                </a:extLst>
              </a:tr>
              <a:tr h="300191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TW" altLang="zh-TW" sz="2000" b="1" u="sng" kern="1200" dirty="0">
                          <a:solidFill>
                            <a:schemeClr val="tx1"/>
                          </a:solidFill>
                          <a:effectLst/>
                          <a:latin typeface="微軟正黑體 Light" panose="020B0304030504040204" pitchFamily="34" charset="-120"/>
                          <a:ea typeface="微軟正黑體 Light" panose="020B0304030504040204" pitchFamily="34" charset="-120"/>
                          <a:cs typeface="+mn-cs"/>
                        </a:rPr>
                        <a:t>贊助廠商</a:t>
                      </a:r>
                      <a:endParaRPr lang="zh-TW" altLang="zh-TW" sz="2000" b="1" i="0" u="sng"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algn="ctr">
                        <a:spcAft>
                          <a:spcPts val="0"/>
                        </a:spcAft>
                      </a:pPr>
                      <a:endParaRPr lang="zh-TW" altLang="zh-TW" sz="2000" b="1" i="0" u="sng"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86138" marR="86138" marT="43069" marB="43069" anchor="ctr"/>
                </a:tc>
                <a:tc>
                  <a:txBody>
                    <a:bodyPr/>
                    <a:lstStyle/>
                    <a:p>
                      <a:pPr marL="342900" lvl="0" indent="-342900" algn="l">
                        <a:lnSpc>
                          <a:spcPct val="150000"/>
                        </a:lnSpc>
                        <a:spcAft>
                          <a:spcPts val="0"/>
                        </a:spcAft>
                        <a:buFont typeface="Wingdings" panose="05000000000000000000" pitchFamily="2" charset="2"/>
                        <a:buChar char=""/>
                        <a:tabLst>
                          <a:tab pos="457200" algn="l"/>
                        </a:tabLst>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能夠建立推播即時訊息</a:t>
                      </a:r>
                    </a:p>
                    <a:p>
                      <a:pPr marL="342900" lvl="0" indent="-342900" algn="l">
                        <a:lnSpc>
                          <a:spcPct val="150000"/>
                        </a:lnSpc>
                        <a:spcAft>
                          <a:spcPts val="0"/>
                        </a:spcAft>
                        <a:buFont typeface="Wingdings" panose="05000000000000000000" pitchFamily="2" charset="2"/>
                        <a:buChar char=""/>
                        <a:tabLst>
                          <a:tab pos="457200" algn="l"/>
                        </a:tabLst>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能夠修改推播即時訊息</a:t>
                      </a:r>
                    </a:p>
                    <a:p>
                      <a:pPr marL="342900" lvl="0" indent="-342900" algn="l">
                        <a:lnSpc>
                          <a:spcPct val="150000"/>
                        </a:lnSpc>
                        <a:spcAft>
                          <a:spcPts val="0"/>
                        </a:spcAft>
                        <a:buFont typeface="Wingdings" panose="05000000000000000000" pitchFamily="2" charset="2"/>
                        <a:buChar char=""/>
                        <a:tabLst>
                          <a:tab pos="457200" algn="l"/>
                        </a:tabLst>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能夠刪除推播即時訊息</a:t>
                      </a:r>
                    </a:p>
                    <a:p>
                      <a:pPr marL="342900" lvl="0" indent="-342900" algn="l">
                        <a:lnSpc>
                          <a:spcPct val="150000"/>
                        </a:lnSpc>
                        <a:spcAft>
                          <a:spcPts val="0"/>
                        </a:spcAft>
                        <a:buFont typeface="Wingdings" panose="05000000000000000000" pitchFamily="2" charset="2"/>
                        <a:buChar char=""/>
                        <a:tabLst>
                          <a:tab pos="457200" algn="l"/>
                        </a:tabLst>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能夠查詢推播即時訊息</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能夠收取與會人員的履歷</a:t>
                      </a:r>
                    </a:p>
                    <a:p>
                      <a:pPr marL="342900" lvl="0" indent="-342900" algn="l">
                        <a:lnSpc>
                          <a:spcPct val="150000"/>
                        </a:lnSpc>
                        <a:spcAft>
                          <a:spcPts val="0"/>
                        </a:spcAft>
                        <a:buFont typeface="Wingdings" panose="05000000000000000000" pitchFamily="2" charset="2"/>
                        <a:buChar char=""/>
                        <a:tabLst>
                          <a:tab pos="457200" algn="l"/>
                        </a:tabLst>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能夠建立與會人員填寫</a:t>
                      </a: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線上問卷</a:t>
                      </a:r>
                    </a:p>
                    <a:p>
                      <a:pPr marL="342900" lvl="0" indent="-342900" algn="l">
                        <a:lnSpc>
                          <a:spcPct val="150000"/>
                        </a:lnSpc>
                        <a:spcAft>
                          <a:spcPts val="0"/>
                        </a:spcAft>
                        <a:buFont typeface="Wingdings" panose="05000000000000000000" pitchFamily="2" charset="2"/>
                        <a:buChar char=""/>
                        <a:tabLst>
                          <a:tab pos="457200" algn="l"/>
                        </a:tabLst>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能夠修改與會人員填寫線上問卷</a:t>
                      </a:r>
                    </a:p>
                    <a:p>
                      <a:pPr marL="342900" lvl="0" indent="-342900" algn="l">
                        <a:lnSpc>
                          <a:spcPct val="150000"/>
                        </a:lnSpc>
                        <a:spcAft>
                          <a:spcPts val="0"/>
                        </a:spcAft>
                        <a:buFont typeface="Wingdings" panose="05000000000000000000" pitchFamily="2" charset="2"/>
                        <a:buChar char=""/>
                        <a:tabLst>
                          <a:tab pos="457200" algn="l"/>
                        </a:tabLst>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能夠刪除與會人員填寫線上問卷</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Wingdings" panose="05000000000000000000" pitchFamily="2" charset="2"/>
                        <a:buChar char=""/>
                        <a:tabLst>
                          <a:tab pos="457200" algn="l"/>
                        </a:tabLst>
                        <a:defRPr/>
                      </a:pP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能夠匯出與會人員問卷資料</a:t>
                      </a:r>
                    </a:p>
                  </a:txBody>
                  <a:tcPr marL="86138" marR="86138" marT="43069" marB="43069" anchor="ctr"/>
                </a:tc>
                <a:extLst>
                  <a:ext uri="{0D108BD9-81ED-4DB2-BD59-A6C34878D82A}">
                    <a16:rowId xmlns:a16="http://schemas.microsoft.com/office/drawing/2014/main" val="3333413034"/>
                  </a:ext>
                </a:extLst>
              </a:tr>
              <a:tr h="1337326">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TW" altLang="zh-TW" sz="2000" b="1" u="sng" kern="1200" dirty="0">
                          <a:solidFill>
                            <a:schemeClr val="tx1"/>
                          </a:solidFill>
                          <a:effectLst/>
                          <a:latin typeface="微軟正黑體 Light" panose="020B0304030504040204" pitchFamily="34" charset="-120"/>
                          <a:ea typeface="微軟正黑體 Light" panose="020B0304030504040204" pitchFamily="34" charset="-120"/>
                          <a:cs typeface="+mn-cs"/>
                        </a:rPr>
                        <a:t>研發工程師</a:t>
                      </a:r>
                      <a:endParaRPr lang="zh-TW" altLang="zh-TW" sz="2400" b="1" i="0" u="sng"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algn="ctr">
                        <a:spcAft>
                          <a:spcPts val="0"/>
                        </a:spcAft>
                      </a:pPr>
                      <a:endParaRPr lang="zh-TW" altLang="zh-TW" sz="2000" b="1" i="0" u="sng"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86138" marR="86138" marT="43069" marB="43069" anchor="ctr"/>
                </a:tc>
                <a:tc>
                  <a:txBody>
                    <a:bodyPr/>
                    <a:lstStyle/>
                    <a:p>
                      <a:pPr marL="285750" lvl="0" indent="-285750" algn="l">
                        <a:lnSpc>
                          <a:spcPct val="150000"/>
                        </a:lnSpc>
                        <a:spcAft>
                          <a:spcPts val="0"/>
                        </a:spcAft>
                        <a:buFont typeface="Wingdings" panose="05000000000000000000" pitchFamily="2" charset="2"/>
                        <a:buChar char="l"/>
                        <a:tabLst>
                          <a:tab pos="457200" algn="l"/>
                        </a:tabLst>
                      </a:pPr>
                      <a:r>
                        <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 </a:t>
                      </a: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能夠維持系統順利運作</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285750" lvl="0" indent="-285750" algn="l">
                        <a:lnSpc>
                          <a:spcPct val="150000"/>
                        </a:lnSpc>
                        <a:spcAft>
                          <a:spcPts val="0"/>
                        </a:spcAft>
                        <a:buFont typeface="Wingdings" panose="05000000000000000000" pitchFamily="2" charset="2"/>
                        <a:buChar char="l"/>
                        <a:tabLst>
                          <a:tab pos="457200" algn="l"/>
                        </a:tabLst>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 自動定期備份</a:t>
                      </a:r>
                      <a:r>
                        <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app</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內部的資料</a:t>
                      </a:r>
                      <a:endPar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Wingdings" panose="05000000000000000000" pitchFamily="2" charset="2"/>
                        <a:buChar char="l"/>
                        <a:tabLst>
                          <a:tab pos="457200" algn="l"/>
                        </a:tabLst>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a:t>
                      </a: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提供客製化服務</a:t>
                      </a:r>
                    </a:p>
                    <a:p>
                      <a:pPr marL="342900" lvl="0" indent="-342900" algn="l">
                        <a:lnSpc>
                          <a:spcPct val="150000"/>
                        </a:lnSpc>
                        <a:spcAft>
                          <a:spcPts val="0"/>
                        </a:spcAft>
                        <a:buFont typeface="Wingdings" panose="05000000000000000000" pitchFamily="2" charset="2"/>
                        <a:buChar char="l"/>
                        <a:tabLst>
                          <a:tab pos="457200" algn="l"/>
                        </a:tabLst>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能夠建立工作人員編輯權限</a:t>
                      </a:r>
                      <a:endPar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86138" marR="86138" marT="43069" marB="43069"/>
                </a:tc>
                <a:extLst>
                  <a:ext uri="{0D108BD9-81ED-4DB2-BD59-A6C34878D82A}">
                    <a16:rowId xmlns:a16="http://schemas.microsoft.com/office/drawing/2014/main" val="1029355644"/>
                  </a:ext>
                </a:extLst>
              </a:tr>
            </a:tbl>
          </a:graphicData>
        </a:graphic>
      </p:graphicFrame>
    </p:spTree>
    <p:extLst>
      <p:ext uri="{BB962C8B-B14F-4D97-AF65-F5344CB8AC3E}">
        <p14:creationId xmlns:p14="http://schemas.microsoft.com/office/powerpoint/2010/main" val="306327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8618" y="2027705"/>
            <a:ext cx="6090028" cy="1145332"/>
          </a:xfrm>
        </p:spPr>
        <p:txBody>
          <a:bodyPr>
            <a:normAutofit/>
          </a:bodyPr>
          <a:lstStyle/>
          <a:p>
            <a:pPr>
              <a:lnSpc>
                <a:spcPct val="100000"/>
              </a:lnSpc>
            </a:pPr>
            <a:r>
              <a:rPr lang="zh-TW" altLang="en-US" sz="4000" dirty="0"/>
              <a:t>事件表</a:t>
            </a:r>
            <a:endParaRPr lang="zh-CN" altLang="en-US" sz="4000" dirty="0"/>
          </a:p>
        </p:txBody>
      </p:sp>
      <p:sp>
        <p:nvSpPr>
          <p:cNvPr id="3" name="文本占位符 2"/>
          <p:cNvSpPr>
            <a:spLocks noGrp="1"/>
          </p:cNvSpPr>
          <p:nvPr>
            <p:ph type="body" idx="1"/>
          </p:nvPr>
        </p:nvSpPr>
        <p:spPr/>
        <p:txBody>
          <a:bodyPr/>
          <a:lstStyle/>
          <a:p>
            <a:pPr lvl="0"/>
            <a:endParaRPr lang="zh-CN" altLang="en-US" dirty="0"/>
          </a:p>
        </p:txBody>
      </p:sp>
      <p:sp>
        <p:nvSpPr>
          <p:cNvPr id="5" name="文本框 4">
            <a:extLst>
              <a:ext uri="{FF2B5EF4-FFF2-40B4-BE49-F238E27FC236}">
                <a16:creationId xmlns:a16="http://schemas.microsoft.com/office/drawing/2014/main" id="{04F69230-F3A6-4586-9371-A858F4763E9F}"/>
              </a:ext>
            </a:extLst>
          </p:cNvPr>
          <p:cNvSpPr txBox="1"/>
          <p:nvPr/>
        </p:nvSpPr>
        <p:spPr>
          <a:xfrm>
            <a:off x="1684387" y="2283127"/>
            <a:ext cx="1023516" cy="889909"/>
          </a:xfrm>
          <a:prstGeom prst="rect">
            <a:avLst/>
          </a:prstGeom>
          <a:noFill/>
          <a:ln w="117475">
            <a:noFill/>
          </a:ln>
        </p:spPr>
        <p:txBody>
          <a:bodyPr wrap="none" rtlCol="0">
            <a:prstTxWarp prst="textPlain">
              <a:avLst/>
            </a:prstTxWarp>
            <a:spAutoFit/>
          </a:bodyPr>
          <a:lstStyle/>
          <a:p>
            <a:r>
              <a:rPr lang="en-US" altLang="zh-CN" sz="1600" spc="100" dirty="0">
                <a:solidFill>
                  <a:schemeClr val="accent1"/>
                </a:solidFill>
                <a:latin typeface="Impact" panose="020B0806030902050204" pitchFamily="34" charset="0"/>
                <a:cs typeface="Arial" panose="020B0604020202020204" pitchFamily="34" charset="0"/>
              </a:rPr>
              <a:t>04</a:t>
            </a:r>
            <a:endParaRPr lang="zh-CN" altLang="en-US" sz="1600"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836694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TW" altLang="en-US" sz="3600" dirty="0"/>
              <a:t>事件表</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graphicFrame>
        <p:nvGraphicFramePr>
          <p:cNvPr id="6" name="表格 5">
            <a:extLst>
              <a:ext uri="{FF2B5EF4-FFF2-40B4-BE49-F238E27FC236}">
                <a16:creationId xmlns:a16="http://schemas.microsoft.com/office/drawing/2014/main" id="{DE9FE879-000C-450E-AE37-CDD395B222D4}"/>
              </a:ext>
            </a:extLst>
          </p:cNvPr>
          <p:cNvGraphicFramePr>
            <a:graphicFrameLocks noGrp="1"/>
          </p:cNvGraphicFramePr>
          <p:nvPr>
            <p:extLst>
              <p:ext uri="{D42A27DB-BD31-4B8C-83A1-F6EECF244321}">
                <p14:modId xmlns:p14="http://schemas.microsoft.com/office/powerpoint/2010/main" val="2953776385"/>
              </p:ext>
            </p:extLst>
          </p:nvPr>
        </p:nvGraphicFramePr>
        <p:xfrm>
          <a:off x="1836838" y="1208751"/>
          <a:ext cx="8942772" cy="5130139"/>
        </p:xfrm>
        <a:graphic>
          <a:graphicData uri="http://schemas.openxmlformats.org/drawingml/2006/table">
            <a:tbl>
              <a:tblPr firstRow="1" bandRow="1">
                <a:tableStyleId>{5940675A-B579-460E-94D1-54222C63F5DA}</a:tableStyleId>
              </a:tblPr>
              <a:tblGrid>
                <a:gridCol w="4471386">
                  <a:extLst>
                    <a:ext uri="{9D8B030D-6E8A-4147-A177-3AD203B41FA5}">
                      <a16:colId xmlns:a16="http://schemas.microsoft.com/office/drawing/2014/main" val="3044533668"/>
                    </a:ext>
                  </a:extLst>
                </a:gridCol>
                <a:gridCol w="4471386">
                  <a:extLst>
                    <a:ext uri="{9D8B030D-6E8A-4147-A177-3AD203B41FA5}">
                      <a16:colId xmlns:a16="http://schemas.microsoft.com/office/drawing/2014/main" val="3162617557"/>
                    </a:ext>
                  </a:extLst>
                </a:gridCol>
              </a:tblGrid>
              <a:tr h="368782">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事件名稱</a:t>
                      </a:r>
                    </a:p>
                  </a:txBody>
                  <a:tcPr marL="86138" marR="86138" marT="43069" marB="43069" anchor="ctr"/>
                </a:tc>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使用案例名稱</a:t>
                      </a:r>
                    </a:p>
                  </a:txBody>
                  <a:tcPr marL="86138" marR="86138" marT="43069" marB="43069" anchor="ctr"/>
                </a:tc>
                <a:extLst>
                  <a:ext uri="{0D108BD9-81ED-4DB2-BD59-A6C34878D82A}">
                    <a16:rowId xmlns:a16="http://schemas.microsoft.com/office/drawing/2014/main" val="2791146677"/>
                  </a:ext>
                </a:extLst>
              </a:tr>
              <a:tr h="4601608">
                <a:tc>
                  <a:txBody>
                    <a:bodyPr/>
                    <a:lstStyle/>
                    <a:p>
                      <a:pPr marL="342900" lvl="0" indent="-342900" algn="l">
                        <a:lnSpc>
                          <a:spcPct val="150000"/>
                        </a:lnSpc>
                        <a:spcAft>
                          <a:spcPts val="0"/>
                        </a:spcAft>
                        <a:buFont typeface="+mj-lt"/>
                        <a:buAutoNum type="arabicPeriod"/>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使用者能夠註冊帳戶成為會員</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mj-lt"/>
                        <a:buAutoNum type="arabicPeriod"/>
                        <a:tabLst/>
                        <a:defRPr/>
                      </a:pP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使用者能夠切換其他語言</a:t>
                      </a:r>
                      <a:endParaRPr lang="en-US"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mj-lt"/>
                        <a:buAutoNum type="arabicPeriod"/>
                        <a:tabLst/>
                        <a:defRPr/>
                      </a:pPr>
                      <a:r>
                        <a:rPr lang="zh-TW" altLang="en-US"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會員能夠登入本系統</a:t>
                      </a:r>
                    </a:p>
                    <a:p>
                      <a:pPr marL="342900" lvl="0" indent="-342900" algn="l">
                        <a:lnSpc>
                          <a:spcPct val="150000"/>
                        </a:lnSpc>
                        <a:spcAft>
                          <a:spcPts val="0"/>
                        </a:spcAft>
                        <a:buFont typeface="+mj-lt"/>
                        <a:buAutoNum type="arabicPeriod"/>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能夠修改會員基本資料</a:t>
                      </a:r>
                    </a:p>
                    <a:p>
                      <a:pPr marL="342900" lvl="0" indent="-342900" algn="l">
                        <a:lnSpc>
                          <a:spcPct val="150000"/>
                        </a:lnSpc>
                        <a:spcAft>
                          <a:spcPts val="0"/>
                        </a:spcAft>
                        <a:buFont typeface="+mj-lt"/>
                        <a:buAutoNum type="arabicPeriod"/>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能夠修改密碼</a:t>
                      </a:r>
                    </a:p>
                    <a:p>
                      <a:pPr marL="342900" lvl="0" indent="-342900" algn="l">
                        <a:lnSpc>
                          <a:spcPct val="150000"/>
                        </a:lnSpc>
                        <a:spcAft>
                          <a:spcPts val="0"/>
                        </a:spcAft>
                        <a:buFont typeface="+mj-lt"/>
                        <a:buAutoNum type="arabicPeriod"/>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會員能夠檢視會員資料</a:t>
                      </a:r>
                    </a:p>
                    <a:p>
                      <a:pPr marL="342900" lvl="0" indent="-342900" algn="l">
                        <a:lnSpc>
                          <a:spcPct val="150000"/>
                        </a:lnSpc>
                        <a:spcAft>
                          <a:spcPts val="0"/>
                        </a:spcAft>
                        <a:buFont typeface="+mj-lt"/>
                        <a:buAutoNum type="arabicPeriod"/>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會員能夠建立自己的會議行程</a:t>
                      </a:r>
                    </a:p>
                    <a:p>
                      <a:pPr marL="342900" lvl="0" indent="-342900" algn="l">
                        <a:lnSpc>
                          <a:spcPct val="150000"/>
                        </a:lnSpc>
                        <a:spcAft>
                          <a:spcPts val="0"/>
                        </a:spcAft>
                        <a:buFont typeface="+mj-lt"/>
                        <a:buAutoNum type="arabicPeriod"/>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會員能夠修改自己的會議行程</a:t>
                      </a:r>
                    </a:p>
                    <a:p>
                      <a:pPr marL="342900" lvl="0" indent="-342900" algn="l">
                        <a:lnSpc>
                          <a:spcPct val="150000"/>
                        </a:lnSpc>
                        <a:spcAft>
                          <a:spcPts val="0"/>
                        </a:spcAft>
                        <a:buFont typeface="+mj-lt"/>
                        <a:buAutoNum type="arabicPeriod"/>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會員能夠查詢自己的會議行程</a:t>
                      </a:r>
                    </a:p>
                    <a:p>
                      <a:pPr marL="342900" lvl="0" indent="-342900" algn="l">
                        <a:lnSpc>
                          <a:spcPct val="150000"/>
                        </a:lnSpc>
                        <a:spcAft>
                          <a:spcPts val="0"/>
                        </a:spcAft>
                        <a:buFont typeface="+mj-lt"/>
                        <a:buAutoNum type="arabicPeriod"/>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會員能夠刪除自己的會議行程</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mj-lt"/>
                        <a:buAutoNum type="arabicPeriod"/>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會員能夠</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搜尋</a:t>
                      </a:r>
                      <a:r>
                        <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app</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內部所有</a:t>
                      </a: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的會議行程</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mj-lt"/>
                        <a:buAutoNum type="arabicPeriod"/>
                        <a:tabLst/>
                        <a:defRPr/>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會員能夠收到系統自動推薦的會議</a:t>
                      </a: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mj-lt"/>
                        <a:buAutoNum type="arabicPeriod"/>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會員能夠交換電子名片</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mj-lt"/>
                        <a:buAutoNum type="arabicPeriod"/>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 </a:t>
                      </a:r>
                      <a:r>
                        <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a:t>
                      </a:r>
                      <a:r>
                        <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  </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建立公司資料</a:t>
                      </a:r>
                    </a:p>
                    <a:p>
                      <a:pPr marL="342900" lvl="0" indent="-342900" algn="l">
                        <a:lnSpc>
                          <a:spcPct val="150000"/>
                        </a:lnSpc>
                        <a:spcAft>
                          <a:spcPts val="0"/>
                        </a:spcAft>
                        <a:buFont typeface="+mj-lt"/>
                        <a:buAutoNum type="arabicPeriod"/>
                      </a:pPr>
                      <a:r>
                        <a:rPr 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APP</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商</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 </a:t>
                      </a:r>
                      <a:r>
                        <a:rPr 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研發工程師</a:t>
                      </a:r>
                      <a:r>
                        <a:rPr 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  </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驗證公司資料</a:t>
                      </a:r>
                    </a:p>
                  </a:txBody>
                  <a:tcPr marL="114300" marR="114300" marT="0" marB="0"/>
                </a:tc>
                <a:tc>
                  <a:txBody>
                    <a:bodyPr/>
                    <a:lstStyle/>
                    <a:p>
                      <a:pPr marL="228600" indent="-228600" algn="l">
                        <a:lnSpc>
                          <a:spcPct val="150000"/>
                        </a:lnSpc>
                        <a:spcAft>
                          <a:spcPts val="0"/>
                        </a:spcAft>
                        <a:buFont typeface="+mj-lt"/>
                        <a:buAutoNum type="arabicPeriod"/>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會員註冊作業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228600" marR="0" lvl="0" indent="-228600" algn="l" defTabSz="914354" rtl="0" eaLnBrk="1" fontAlgn="auto" latinLnBrk="0" hangingPunct="1">
                        <a:lnSpc>
                          <a:spcPct val="150000"/>
                        </a:lnSpc>
                        <a:spcBef>
                          <a:spcPts val="0"/>
                        </a:spcBef>
                        <a:spcAft>
                          <a:spcPts val="0"/>
                        </a:spcAft>
                        <a:buClrTx/>
                        <a:buSzTx/>
                        <a:buFont typeface="+mj-lt"/>
                        <a:buAutoNum type="arabicPeriod"/>
                        <a:tabLst/>
                        <a:defRPr/>
                      </a:pPr>
                      <a:r>
                        <a:rPr lang="zh-TW"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切換語言作業</a:t>
                      </a:r>
                      <a:endParaRPr lang="en-US" altLang="zh-TW"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228600" marR="0" lvl="0" indent="-228600" algn="l" defTabSz="914354" rtl="0" eaLnBrk="1" fontAlgn="auto" latinLnBrk="0" hangingPunct="1">
                        <a:lnSpc>
                          <a:spcPct val="150000"/>
                        </a:lnSpc>
                        <a:spcBef>
                          <a:spcPts val="0"/>
                        </a:spcBef>
                        <a:spcAft>
                          <a:spcPts val="0"/>
                        </a:spcAft>
                        <a:buClrTx/>
                        <a:buSzTx/>
                        <a:buFont typeface="+mj-lt"/>
                        <a:buAutoNum type="arabicPeriod"/>
                        <a:tabLst/>
                        <a:defRPr/>
                      </a:pPr>
                      <a:r>
                        <a:rPr lang="zh-TW" altLang="en-US" sz="1400" kern="100" dirty="0">
                          <a:solidFill>
                            <a:schemeClr val="tx1"/>
                          </a:solidFill>
                          <a:effectLst/>
                          <a:latin typeface="微軟正黑體 Light" panose="020B0304030504040204" pitchFamily="34" charset="-120"/>
                          <a:ea typeface="微軟正黑體 Light" panose="020B0304030504040204" pitchFamily="34" charset="-120"/>
                          <a:cs typeface="Times New Roman" panose="02020603050405020304" pitchFamily="18" charset="0"/>
                        </a:rPr>
                        <a:t>會員登入作業</a:t>
                      </a:r>
                    </a:p>
                    <a:p>
                      <a:pPr marL="228600" indent="-228600" algn="l">
                        <a:lnSpc>
                          <a:spcPct val="150000"/>
                        </a:lnSpc>
                        <a:spcAft>
                          <a:spcPts val="0"/>
                        </a:spcAft>
                        <a:buFont typeface="+mj-lt"/>
                        <a:buAutoNum type="arabicPeriod"/>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檢視與修改會員資料作業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228600" indent="-228600" algn="l">
                        <a:lnSpc>
                          <a:spcPct val="150000"/>
                        </a:lnSpc>
                        <a:spcAft>
                          <a:spcPts val="0"/>
                        </a:spcAft>
                        <a:buFont typeface="+mj-lt"/>
                        <a:buAutoNum type="arabicPeriod"/>
                      </a:pPr>
                      <a:endParaRPr lang="en-US" alt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228600" indent="-228600" algn="l">
                        <a:lnSpc>
                          <a:spcPct val="150000"/>
                        </a:lnSpc>
                        <a:spcAft>
                          <a:spcPts val="0"/>
                        </a:spcAft>
                        <a:buFont typeface="+mj-lt"/>
                        <a:buAutoNum type="arabicPeriod"/>
                      </a:pPr>
                      <a:endParaRPr lang="en-US" altLang="zh-TW" sz="1400" kern="1200" dirty="0">
                        <a:solidFill>
                          <a:schemeClr val="tx1"/>
                        </a:solidFill>
                        <a:effectLst/>
                        <a:latin typeface="微軟正黑體 Light" panose="020B0304030504040204" pitchFamily="34" charset="-120"/>
                        <a:ea typeface="微軟正黑體 Light" panose="020B0304030504040204" pitchFamily="34" charset="-120"/>
                        <a:cs typeface="+mn-cs"/>
                      </a:endParaRPr>
                    </a:p>
                    <a:p>
                      <a:pPr marL="228600" indent="-228600" algn="l">
                        <a:lnSpc>
                          <a:spcPct val="150000"/>
                        </a:lnSpc>
                        <a:spcAft>
                          <a:spcPts val="0"/>
                        </a:spcAft>
                        <a:buFont typeface="+mj-lt"/>
                        <a:buAutoNum type="arabicPeriod"/>
                      </a:pPr>
                      <a:r>
                        <a:rPr lang="zh-TW" altLang="zh-TW" sz="1400" kern="1200" dirty="0">
                          <a:solidFill>
                            <a:schemeClr val="tx1"/>
                          </a:solidFill>
                          <a:effectLst/>
                          <a:latin typeface="微軟正黑體 Light" panose="020B0304030504040204" pitchFamily="34" charset="-120"/>
                          <a:ea typeface="微軟正黑體 Light" panose="020B0304030504040204" pitchFamily="34" charset="-120"/>
                          <a:cs typeface="+mn-cs"/>
                        </a:rPr>
                        <a:t>會員管理活動行程作業 </a:t>
                      </a:r>
                      <a:endParaRPr lang="en-US" altLang="zh-TW" sz="1400" kern="1200" dirty="0">
                        <a:solidFill>
                          <a:schemeClr val="tx1"/>
                        </a:solidFill>
                        <a:effectLst/>
                        <a:latin typeface="微軟正黑體 Light" panose="020B0304030504040204" pitchFamily="34" charset="-120"/>
                        <a:ea typeface="微軟正黑體 Light" panose="020B0304030504040204" pitchFamily="34" charset="-120"/>
                        <a:cs typeface="+mn-cs"/>
                      </a:endParaRPr>
                    </a:p>
                    <a:p>
                      <a:pPr marL="228600" indent="-228600" algn="l">
                        <a:lnSpc>
                          <a:spcPct val="150000"/>
                        </a:lnSpc>
                        <a:spcAft>
                          <a:spcPts val="0"/>
                        </a:spcAft>
                        <a:buFont typeface="+mj-lt"/>
                        <a:buAutoNum type="arabicPeriod"/>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228600" indent="-228600" algn="l">
                        <a:lnSpc>
                          <a:spcPct val="150000"/>
                        </a:lnSpc>
                        <a:spcAft>
                          <a:spcPts val="0"/>
                        </a:spcAft>
                        <a:buFont typeface="+mj-lt"/>
                        <a:buAutoNum type="arabicPeriod"/>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228600" indent="-228600" algn="l">
                        <a:lnSpc>
                          <a:spcPct val="150000"/>
                        </a:lnSpc>
                        <a:spcAft>
                          <a:spcPts val="0"/>
                        </a:spcAft>
                        <a:buFont typeface="+mj-lt"/>
                        <a:buAutoNum type="arabicPeriod"/>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228600" marR="0" lvl="0" indent="-228600" algn="l" defTabSz="914354" rtl="0" eaLnBrk="1" fontAlgn="auto" latinLnBrk="0" hangingPunct="1">
                        <a:lnSpc>
                          <a:spcPct val="150000"/>
                        </a:lnSpc>
                        <a:spcBef>
                          <a:spcPts val="0"/>
                        </a:spcBef>
                        <a:spcAft>
                          <a:spcPts val="0"/>
                        </a:spcAft>
                        <a:buClrTx/>
                        <a:buSzTx/>
                        <a:buFont typeface="+mj-lt"/>
                        <a:buAutoNum type="arabicPeriod"/>
                        <a:tabLst/>
                        <a:defRPr/>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活動搜尋作業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228600" marR="0" lvl="0" indent="-228600" algn="l" defTabSz="914354" rtl="0" eaLnBrk="1" fontAlgn="auto" latinLnBrk="0" hangingPunct="1">
                        <a:lnSpc>
                          <a:spcPct val="150000"/>
                        </a:lnSpc>
                        <a:spcBef>
                          <a:spcPts val="0"/>
                        </a:spcBef>
                        <a:spcAft>
                          <a:spcPts val="0"/>
                        </a:spcAft>
                        <a:buClrTx/>
                        <a:buSzTx/>
                        <a:buFont typeface="+mj-lt"/>
                        <a:buAutoNum type="arabicPeriod"/>
                        <a:tabLst/>
                        <a:defRPr/>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228600" indent="-228600" algn="l">
                        <a:lnSpc>
                          <a:spcPct val="150000"/>
                        </a:lnSpc>
                        <a:spcAft>
                          <a:spcPts val="0"/>
                        </a:spcAft>
                        <a:buFont typeface="+mj-lt"/>
                        <a:buAutoNum type="arabicPeriod"/>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交換電子名片作業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228600" indent="-228600" algn="l">
                        <a:lnSpc>
                          <a:spcPct val="150000"/>
                        </a:lnSpc>
                        <a:spcAft>
                          <a:spcPts val="0"/>
                        </a:spcAft>
                        <a:buFont typeface="+mj-lt"/>
                        <a:buAutoNum type="arabicPeriod"/>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公司註冊作業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114300" marR="114300" marT="0" marB="0"/>
                </a:tc>
                <a:extLst>
                  <a:ext uri="{0D108BD9-81ED-4DB2-BD59-A6C34878D82A}">
                    <a16:rowId xmlns:a16="http://schemas.microsoft.com/office/drawing/2014/main" val="1266994979"/>
                  </a:ext>
                </a:extLst>
              </a:tr>
            </a:tbl>
          </a:graphicData>
        </a:graphic>
      </p:graphicFrame>
      <p:cxnSp>
        <p:nvCxnSpPr>
          <p:cNvPr id="12" name="直線接點 11">
            <a:extLst>
              <a:ext uri="{FF2B5EF4-FFF2-40B4-BE49-F238E27FC236}">
                <a16:creationId xmlns:a16="http://schemas.microsoft.com/office/drawing/2014/main" id="{51535455-3E8E-F547-91E1-A459A01D450F}"/>
              </a:ext>
            </a:extLst>
          </p:cNvPr>
          <p:cNvCxnSpPr/>
          <p:nvPr/>
        </p:nvCxnSpPr>
        <p:spPr>
          <a:xfrm>
            <a:off x="1286539" y="1761460"/>
            <a:ext cx="49973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直線接點 12">
            <a:extLst>
              <a:ext uri="{FF2B5EF4-FFF2-40B4-BE49-F238E27FC236}">
                <a16:creationId xmlns:a16="http://schemas.microsoft.com/office/drawing/2014/main" id="{3C0BCEA2-8F47-674D-8ABD-B8D2C5BAC836}"/>
              </a:ext>
            </a:extLst>
          </p:cNvPr>
          <p:cNvCxnSpPr/>
          <p:nvPr/>
        </p:nvCxnSpPr>
        <p:spPr>
          <a:xfrm>
            <a:off x="1286539" y="6235446"/>
            <a:ext cx="49973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4" name="直線接點 13">
            <a:extLst>
              <a:ext uri="{FF2B5EF4-FFF2-40B4-BE49-F238E27FC236}">
                <a16:creationId xmlns:a16="http://schemas.microsoft.com/office/drawing/2014/main" id="{CBAC53B9-1B28-154D-BF9C-A7DABA5861E0}"/>
              </a:ext>
            </a:extLst>
          </p:cNvPr>
          <p:cNvCxnSpPr>
            <a:cxnSpLocks/>
          </p:cNvCxnSpPr>
          <p:nvPr/>
        </p:nvCxnSpPr>
        <p:spPr>
          <a:xfrm flipV="1">
            <a:off x="1286539" y="1761460"/>
            <a:ext cx="0" cy="4473986"/>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7" name="文字方塊 16">
            <a:extLst>
              <a:ext uri="{FF2B5EF4-FFF2-40B4-BE49-F238E27FC236}">
                <a16:creationId xmlns:a16="http://schemas.microsoft.com/office/drawing/2014/main" id="{EBBA0AD1-0E1D-724C-86BF-09AF08924B58}"/>
              </a:ext>
            </a:extLst>
          </p:cNvPr>
          <p:cNvSpPr txBox="1"/>
          <p:nvPr/>
        </p:nvSpPr>
        <p:spPr>
          <a:xfrm>
            <a:off x="877570" y="3269028"/>
            <a:ext cx="358400" cy="1200329"/>
          </a:xfrm>
          <a:prstGeom prst="rect">
            <a:avLst/>
          </a:prstGeom>
          <a:noFill/>
        </p:spPr>
        <p:txBody>
          <a:bodyPr wrap="square" rtlCol="0">
            <a:spAutoFit/>
          </a:bodyPr>
          <a:lstStyle/>
          <a:p>
            <a:r>
              <a:rPr kumimoji="1" lang="zh-TW" altLang="en-US" dirty="0"/>
              <a:t>外部事件</a:t>
            </a:r>
          </a:p>
        </p:txBody>
      </p:sp>
    </p:spTree>
    <p:extLst>
      <p:ext uri="{BB962C8B-B14F-4D97-AF65-F5344CB8AC3E}">
        <p14:creationId xmlns:p14="http://schemas.microsoft.com/office/powerpoint/2010/main" val="25606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TW" altLang="en-US" sz="3600" dirty="0"/>
              <a:t>事件表</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graphicFrame>
        <p:nvGraphicFramePr>
          <p:cNvPr id="6" name="表格 5">
            <a:extLst>
              <a:ext uri="{FF2B5EF4-FFF2-40B4-BE49-F238E27FC236}">
                <a16:creationId xmlns:a16="http://schemas.microsoft.com/office/drawing/2014/main" id="{DE9FE879-000C-450E-AE37-CDD395B222D4}"/>
              </a:ext>
            </a:extLst>
          </p:cNvPr>
          <p:cNvGraphicFramePr>
            <a:graphicFrameLocks noGrp="1"/>
          </p:cNvGraphicFramePr>
          <p:nvPr>
            <p:extLst>
              <p:ext uri="{D42A27DB-BD31-4B8C-83A1-F6EECF244321}">
                <p14:modId xmlns:p14="http://schemas.microsoft.com/office/powerpoint/2010/main" val="484443376"/>
              </p:ext>
            </p:extLst>
          </p:nvPr>
        </p:nvGraphicFramePr>
        <p:xfrm>
          <a:off x="1879658" y="1161726"/>
          <a:ext cx="8942772" cy="5280355"/>
        </p:xfrm>
        <a:graphic>
          <a:graphicData uri="http://schemas.openxmlformats.org/drawingml/2006/table">
            <a:tbl>
              <a:tblPr firstRow="1" bandRow="1">
                <a:tableStyleId>{5940675A-B579-460E-94D1-54222C63F5DA}</a:tableStyleId>
              </a:tblPr>
              <a:tblGrid>
                <a:gridCol w="4471386">
                  <a:extLst>
                    <a:ext uri="{9D8B030D-6E8A-4147-A177-3AD203B41FA5}">
                      <a16:colId xmlns:a16="http://schemas.microsoft.com/office/drawing/2014/main" val="3044533668"/>
                    </a:ext>
                  </a:extLst>
                </a:gridCol>
                <a:gridCol w="4471386">
                  <a:extLst>
                    <a:ext uri="{9D8B030D-6E8A-4147-A177-3AD203B41FA5}">
                      <a16:colId xmlns:a16="http://schemas.microsoft.com/office/drawing/2014/main" val="3162617557"/>
                    </a:ext>
                  </a:extLst>
                </a:gridCol>
              </a:tblGrid>
              <a:tr h="360722">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事件名稱</a:t>
                      </a:r>
                    </a:p>
                  </a:txBody>
                  <a:tcPr marL="86138" marR="86138" marT="43069" marB="43069" anchor="ctr"/>
                </a:tc>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使用案例名稱</a:t>
                      </a:r>
                    </a:p>
                  </a:txBody>
                  <a:tcPr marL="86138" marR="86138" marT="43069" marB="43069" anchor="ctr"/>
                </a:tc>
                <a:extLst>
                  <a:ext uri="{0D108BD9-81ED-4DB2-BD59-A6C34878D82A}">
                    <a16:rowId xmlns:a16="http://schemas.microsoft.com/office/drawing/2014/main" val="2791146677"/>
                  </a:ext>
                </a:extLst>
              </a:tr>
              <a:tr h="4919633">
                <a:tc>
                  <a:txBody>
                    <a:bodyPr/>
                    <a:lstStyle/>
                    <a:p>
                      <a:pPr marL="342900" marR="0" lvl="0" indent="-342900" algn="l" defTabSz="914354" rtl="0" eaLnBrk="1" fontAlgn="auto" latinLnBrk="0" hangingPunct="1">
                        <a:lnSpc>
                          <a:spcPct val="150000"/>
                        </a:lnSpc>
                        <a:spcBef>
                          <a:spcPts val="0"/>
                        </a:spcBef>
                        <a:spcAft>
                          <a:spcPts val="0"/>
                        </a:spcAft>
                        <a:buClrTx/>
                        <a:buSzTx/>
                        <a:buFont typeface="+mj-lt"/>
                        <a:buAutoNum type="arabicPeriod" startAt="16"/>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研發工程師編輯工作人員權限</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mj-lt"/>
                        <a:buAutoNum type="arabicPeriod" startAt="16"/>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a:t>
                      </a:r>
                      <a:r>
                        <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公司負責人</a:t>
                      </a:r>
                      <a:r>
                        <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 修改公司資料</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mj-lt"/>
                        <a:buAutoNum type="arabicPeriod" startAt="16"/>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a:t>
                      </a:r>
                      <a:r>
                        <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公司負責人</a:t>
                      </a:r>
                      <a:r>
                        <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 新增工作人員權限</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mj-lt"/>
                        <a:buAutoNum type="arabicPeriod" startAt="1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工作人員建立活動</a:t>
                      </a:r>
                    </a:p>
                    <a:p>
                      <a:pPr marL="342900" lvl="0" indent="-342900" algn="l">
                        <a:lnSpc>
                          <a:spcPct val="150000"/>
                        </a:lnSpc>
                        <a:spcAft>
                          <a:spcPts val="0"/>
                        </a:spcAft>
                        <a:buFont typeface="+mj-lt"/>
                        <a:buAutoNum type="arabicPeriod" startAt="1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工作人員編輯活動</a:t>
                      </a:r>
                    </a:p>
                    <a:p>
                      <a:pPr marL="342900" lvl="0" indent="-342900" algn="l">
                        <a:lnSpc>
                          <a:spcPct val="150000"/>
                        </a:lnSpc>
                        <a:spcAft>
                          <a:spcPts val="0"/>
                        </a:spcAft>
                        <a:buFont typeface="+mj-lt"/>
                        <a:buAutoNum type="arabicPeriod" startAt="1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工作人員查詢活動</a:t>
                      </a:r>
                    </a:p>
                    <a:p>
                      <a:pPr marL="342900" lvl="0" indent="-342900" algn="l">
                        <a:lnSpc>
                          <a:spcPct val="150000"/>
                        </a:lnSpc>
                        <a:spcAft>
                          <a:spcPts val="0"/>
                        </a:spcAft>
                        <a:buFont typeface="+mj-lt"/>
                        <a:buAutoNum type="arabicPeriod" startAt="1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工作人員刪除活動</a:t>
                      </a:r>
                    </a:p>
                    <a:p>
                      <a:pPr marL="342900" lvl="0" indent="-342900" algn="l">
                        <a:lnSpc>
                          <a:spcPct val="150000"/>
                        </a:lnSpc>
                        <a:spcAft>
                          <a:spcPts val="0"/>
                        </a:spcAft>
                        <a:buFont typeface="+mj-lt"/>
                        <a:buAutoNum type="arabicPeriod" startAt="1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工作人員建立推播即時消息</a:t>
                      </a:r>
                    </a:p>
                    <a:p>
                      <a:pPr marL="342900" lvl="0" indent="-342900" algn="l">
                        <a:lnSpc>
                          <a:spcPct val="150000"/>
                        </a:lnSpc>
                        <a:spcAft>
                          <a:spcPts val="0"/>
                        </a:spcAft>
                        <a:buFont typeface="+mj-lt"/>
                        <a:buAutoNum type="arabicPeriod" startAt="1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工作人員修改推播即時消息</a:t>
                      </a:r>
                    </a:p>
                    <a:p>
                      <a:pPr marL="342900" lvl="0" indent="-342900" algn="l">
                        <a:lnSpc>
                          <a:spcPct val="150000"/>
                        </a:lnSpc>
                        <a:spcAft>
                          <a:spcPts val="0"/>
                        </a:spcAft>
                        <a:buFont typeface="+mj-lt"/>
                        <a:buAutoNum type="arabicPeriod" startAt="1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工作人員刪除推播即時消息</a:t>
                      </a:r>
                    </a:p>
                    <a:p>
                      <a:pPr marL="342900" lvl="0" indent="-342900" algn="l">
                        <a:lnSpc>
                          <a:spcPct val="150000"/>
                        </a:lnSpc>
                        <a:spcAft>
                          <a:spcPts val="0"/>
                        </a:spcAft>
                        <a:buFont typeface="+mj-lt"/>
                        <a:buAutoNum type="arabicPeriod" startAt="1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工作人員查詢推播即時消息</a:t>
                      </a:r>
                    </a:p>
                    <a:p>
                      <a:pPr marL="342900" lvl="0" indent="-342900" algn="l">
                        <a:lnSpc>
                          <a:spcPct val="150000"/>
                        </a:lnSpc>
                        <a:spcAft>
                          <a:spcPts val="0"/>
                        </a:spcAft>
                        <a:buFont typeface="+mj-lt"/>
                        <a:buAutoNum type="arabicPeriod" startAt="1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贊助商建立與會人員填寫線上問卷</a:t>
                      </a:r>
                    </a:p>
                    <a:p>
                      <a:pPr marL="342900" lvl="0" indent="-342900" algn="l">
                        <a:lnSpc>
                          <a:spcPct val="150000"/>
                        </a:lnSpc>
                        <a:spcAft>
                          <a:spcPts val="0"/>
                        </a:spcAft>
                        <a:buFont typeface="+mj-lt"/>
                        <a:buAutoNum type="arabicPeriod" startAt="1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贊助商修改與會人員填寫線上問卷</a:t>
                      </a:r>
                    </a:p>
                    <a:p>
                      <a:pPr marL="342900" lvl="0" indent="-342900" algn="l">
                        <a:lnSpc>
                          <a:spcPct val="150000"/>
                        </a:lnSpc>
                        <a:spcAft>
                          <a:spcPts val="0"/>
                        </a:spcAft>
                        <a:buFont typeface="+mj-lt"/>
                        <a:buAutoNum type="arabicPeriod" startAt="1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贊助商刪除與會人員填寫線上問卷</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150000"/>
                        </a:lnSpc>
                        <a:spcAft>
                          <a:spcPts val="0"/>
                        </a:spcAft>
                        <a:buFont typeface="+mj-lt"/>
                        <a:buAutoNum type="arabicPeriod" startAt="16"/>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系統自動匯出與會人員問卷資料</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114300" marR="114300" marT="0" marB="0"/>
                </a:tc>
                <a:tc>
                  <a:txBody>
                    <a:bodyPr/>
                    <a:lstStyle/>
                    <a:p>
                      <a:pPr marL="342900" marR="0" lvl="0" indent="-342900" algn="l" defTabSz="914354" rtl="0" eaLnBrk="1" fontAlgn="auto" latinLnBrk="0" hangingPunct="1">
                        <a:lnSpc>
                          <a:spcPct val="150000"/>
                        </a:lnSpc>
                        <a:spcBef>
                          <a:spcPts val="0"/>
                        </a:spcBef>
                        <a:spcAft>
                          <a:spcPts val="0"/>
                        </a:spcAft>
                        <a:buClrTx/>
                        <a:buSzTx/>
                        <a:buFont typeface="+mj-lt"/>
                        <a:buAutoNum type="arabicPeriod" startAt="9"/>
                        <a:tabLst/>
                        <a:defRPr/>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權限作業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mj-lt"/>
                        <a:buAutoNum type="arabicPeriod" startAt="9"/>
                        <a:tabLst/>
                        <a:defRPr/>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公司管理作業</a:t>
                      </a:r>
                      <a:endPar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工作人員活動管理作業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工作人員推播資訊管理作業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線上問卷管理作業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9"/>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問卷資料匯出作業</a:t>
                      </a: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114300" marR="114300" marT="0" marB="0"/>
                </a:tc>
                <a:extLst>
                  <a:ext uri="{0D108BD9-81ED-4DB2-BD59-A6C34878D82A}">
                    <a16:rowId xmlns:a16="http://schemas.microsoft.com/office/drawing/2014/main" val="1266994979"/>
                  </a:ext>
                </a:extLst>
              </a:tr>
            </a:tbl>
          </a:graphicData>
        </a:graphic>
      </p:graphicFrame>
      <p:cxnSp>
        <p:nvCxnSpPr>
          <p:cNvPr id="5" name="直線接點 4">
            <a:extLst>
              <a:ext uri="{FF2B5EF4-FFF2-40B4-BE49-F238E27FC236}">
                <a16:creationId xmlns:a16="http://schemas.microsoft.com/office/drawing/2014/main" id="{ADF12AC8-A31C-814F-B0DE-F7FDA5F5012F}"/>
              </a:ext>
            </a:extLst>
          </p:cNvPr>
          <p:cNvCxnSpPr/>
          <p:nvPr/>
        </p:nvCxnSpPr>
        <p:spPr>
          <a:xfrm>
            <a:off x="1232170" y="1676867"/>
            <a:ext cx="49973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 name="直線接點 6">
            <a:extLst>
              <a:ext uri="{FF2B5EF4-FFF2-40B4-BE49-F238E27FC236}">
                <a16:creationId xmlns:a16="http://schemas.microsoft.com/office/drawing/2014/main" id="{D986D236-C495-3443-9090-7A01E27D1D82}"/>
              </a:ext>
            </a:extLst>
          </p:cNvPr>
          <p:cNvCxnSpPr/>
          <p:nvPr/>
        </p:nvCxnSpPr>
        <p:spPr>
          <a:xfrm>
            <a:off x="1232170" y="5869639"/>
            <a:ext cx="49973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 name="直線接點 7">
            <a:extLst>
              <a:ext uri="{FF2B5EF4-FFF2-40B4-BE49-F238E27FC236}">
                <a16:creationId xmlns:a16="http://schemas.microsoft.com/office/drawing/2014/main" id="{212F87BD-26BC-5842-9611-5E3D3D50AECE}"/>
              </a:ext>
            </a:extLst>
          </p:cNvPr>
          <p:cNvCxnSpPr>
            <a:cxnSpLocks/>
          </p:cNvCxnSpPr>
          <p:nvPr/>
        </p:nvCxnSpPr>
        <p:spPr>
          <a:xfrm flipV="1">
            <a:off x="1232170" y="1676867"/>
            <a:ext cx="0" cy="419277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9" name="文字方塊 8">
            <a:extLst>
              <a:ext uri="{FF2B5EF4-FFF2-40B4-BE49-F238E27FC236}">
                <a16:creationId xmlns:a16="http://schemas.microsoft.com/office/drawing/2014/main" id="{35C4A673-6D77-1847-B5A2-A60DD2B1EEA4}"/>
              </a:ext>
            </a:extLst>
          </p:cNvPr>
          <p:cNvSpPr txBox="1"/>
          <p:nvPr/>
        </p:nvSpPr>
        <p:spPr>
          <a:xfrm>
            <a:off x="823201" y="3032035"/>
            <a:ext cx="358400" cy="954107"/>
          </a:xfrm>
          <a:prstGeom prst="rect">
            <a:avLst/>
          </a:prstGeom>
          <a:noFill/>
        </p:spPr>
        <p:txBody>
          <a:bodyPr wrap="square" rtlCol="0">
            <a:spAutoFit/>
          </a:bodyPr>
          <a:lstStyle/>
          <a:p>
            <a:r>
              <a:rPr kumimoji="1" lang="zh-TW" altLang="en-US" sz="1400" dirty="0"/>
              <a:t>外部事件</a:t>
            </a:r>
          </a:p>
        </p:txBody>
      </p:sp>
      <p:cxnSp>
        <p:nvCxnSpPr>
          <p:cNvPr id="11" name="直線接點 10">
            <a:extLst>
              <a:ext uri="{FF2B5EF4-FFF2-40B4-BE49-F238E27FC236}">
                <a16:creationId xmlns:a16="http://schemas.microsoft.com/office/drawing/2014/main" id="{BD5126D3-B808-A645-9DE2-C589A34EFC1B}"/>
              </a:ext>
            </a:extLst>
          </p:cNvPr>
          <p:cNvCxnSpPr/>
          <p:nvPr/>
        </p:nvCxnSpPr>
        <p:spPr>
          <a:xfrm>
            <a:off x="1232170" y="6223467"/>
            <a:ext cx="499730" cy="0"/>
          </a:xfrm>
          <a:prstGeom prst="line">
            <a:avLst/>
          </a:prstGeom>
          <a:ln w="28575">
            <a:solidFill>
              <a:srgbClr val="354B5E"/>
            </a:solidFill>
          </a:ln>
        </p:spPr>
        <p:style>
          <a:lnRef idx="1">
            <a:schemeClr val="accent2"/>
          </a:lnRef>
          <a:fillRef idx="0">
            <a:schemeClr val="accent2"/>
          </a:fillRef>
          <a:effectRef idx="0">
            <a:schemeClr val="accent2"/>
          </a:effectRef>
          <a:fontRef idx="minor">
            <a:schemeClr val="tx1"/>
          </a:fontRef>
        </p:style>
      </p:cxnSp>
      <p:sp>
        <p:nvSpPr>
          <p:cNvPr id="12" name="文字方塊 11">
            <a:extLst>
              <a:ext uri="{FF2B5EF4-FFF2-40B4-BE49-F238E27FC236}">
                <a16:creationId xmlns:a16="http://schemas.microsoft.com/office/drawing/2014/main" id="{180CB341-9190-CB46-AD49-3B4E898FBAEF}"/>
              </a:ext>
            </a:extLst>
          </p:cNvPr>
          <p:cNvSpPr txBox="1"/>
          <p:nvPr/>
        </p:nvSpPr>
        <p:spPr>
          <a:xfrm>
            <a:off x="823201" y="5746413"/>
            <a:ext cx="358397" cy="954107"/>
          </a:xfrm>
          <a:prstGeom prst="rect">
            <a:avLst/>
          </a:prstGeom>
          <a:noFill/>
        </p:spPr>
        <p:txBody>
          <a:bodyPr wrap="square" rtlCol="0">
            <a:spAutoFit/>
          </a:bodyPr>
          <a:lstStyle/>
          <a:p>
            <a:r>
              <a:rPr kumimoji="1" lang="zh-TW" altLang="en-US" sz="1400" dirty="0"/>
              <a:t>暫時事件</a:t>
            </a:r>
          </a:p>
        </p:txBody>
      </p:sp>
    </p:spTree>
    <p:extLst>
      <p:ext uri="{BB962C8B-B14F-4D97-AF65-F5344CB8AC3E}">
        <p14:creationId xmlns:p14="http://schemas.microsoft.com/office/powerpoint/2010/main" val="3581026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TW" altLang="en-US" sz="3600" dirty="0"/>
              <a:t>事件表</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graphicFrame>
        <p:nvGraphicFramePr>
          <p:cNvPr id="6" name="表格 5">
            <a:extLst>
              <a:ext uri="{FF2B5EF4-FFF2-40B4-BE49-F238E27FC236}">
                <a16:creationId xmlns:a16="http://schemas.microsoft.com/office/drawing/2014/main" id="{DE9FE879-000C-450E-AE37-CDD395B222D4}"/>
              </a:ext>
            </a:extLst>
          </p:cNvPr>
          <p:cNvGraphicFramePr>
            <a:graphicFrameLocks noGrp="1"/>
          </p:cNvGraphicFramePr>
          <p:nvPr>
            <p:extLst>
              <p:ext uri="{D42A27DB-BD31-4B8C-83A1-F6EECF244321}">
                <p14:modId xmlns:p14="http://schemas.microsoft.com/office/powerpoint/2010/main" val="2515541695"/>
              </p:ext>
            </p:extLst>
          </p:nvPr>
        </p:nvGraphicFramePr>
        <p:xfrm>
          <a:off x="1856412" y="1184973"/>
          <a:ext cx="8942772" cy="5257108"/>
        </p:xfrm>
        <a:graphic>
          <a:graphicData uri="http://schemas.openxmlformats.org/drawingml/2006/table">
            <a:tbl>
              <a:tblPr firstRow="1" bandRow="1">
                <a:tableStyleId>{5940675A-B579-460E-94D1-54222C63F5DA}</a:tableStyleId>
              </a:tblPr>
              <a:tblGrid>
                <a:gridCol w="4471386">
                  <a:extLst>
                    <a:ext uri="{9D8B030D-6E8A-4147-A177-3AD203B41FA5}">
                      <a16:colId xmlns:a16="http://schemas.microsoft.com/office/drawing/2014/main" val="3044533668"/>
                    </a:ext>
                  </a:extLst>
                </a:gridCol>
                <a:gridCol w="4471386">
                  <a:extLst>
                    <a:ext uri="{9D8B030D-6E8A-4147-A177-3AD203B41FA5}">
                      <a16:colId xmlns:a16="http://schemas.microsoft.com/office/drawing/2014/main" val="3162617557"/>
                    </a:ext>
                  </a:extLst>
                </a:gridCol>
              </a:tblGrid>
              <a:tr h="377126">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事件名稱</a:t>
                      </a:r>
                    </a:p>
                  </a:txBody>
                  <a:tcPr marL="86138" marR="86138" marT="43069" marB="43069" anchor="ctr"/>
                </a:tc>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使用案例名稱</a:t>
                      </a:r>
                    </a:p>
                  </a:txBody>
                  <a:tcPr marL="86138" marR="86138" marT="43069" marB="43069" anchor="ctr"/>
                </a:tc>
                <a:extLst>
                  <a:ext uri="{0D108BD9-81ED-4DB2-BD59-A6C34878D82A}">
                    <a16:rowId xmlns:a16="http://schemas.microsoft.com/office/drawing/2014/main" val="2791146677"/>
                  </a:ext>
                </a:extLst>
              </a:tr>
              <a:tr h="4879982">
                <a:tc>
                  <a:txBody>
                    <a:bodyPr/>
                    <a:lstStyle/>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贊助商建立推播即時訊息</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贊助商修改推播即時訊息</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贊助商刪除推播即時訊息</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贊助商查詢推播即時訊息</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贊助商收取與會人員的履歷</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與會人員上傳個人履歷</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講者上傳該場簡報</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與會人員下載該場簡報</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與會人員購買該場研討會門票</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與會人員取消該場研討會門票</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與會人員付款該場研討會門票</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與會人員退款該場研討會門票</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與會人員匿名向講者提問</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講者回覆與會人員的問題</a:t>
                      </a:r>
                    </a:p>
                    <a:p>
                      <a:pPr marL="342900" lvl="0" indent="-342900" algn="l">
                        <a:lnSpc>
                          <a:spcPct val="150000"/>
                        </a:lnSpc>
                        <a:spcAft>
                          <a:spcPts val="0"/>
                        </a:spcAft>
                        <a:buFont typeface="+mj-lt"/>
                        <a:buAutoNum type="arabicPeriod" startAt="31"/>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與會人員接收講者的回覆</a:t>
                      </a:r>
                    </a:p>
                  </a:txBody>
                  <a:tcPr marL="114300" marR="114300" marT="0" marB="0"/>
                </a:tc>
                <a:tc>
                  <a:txBody>
                    <a:bodyPr/>
                    <a:lstStyle/>
                    <a:p>
                      <a:pPr marL="342900" indent="-342900" algn="l">
                        <a:lnSpc>
                          <a:spcPct val="150000"/>
                        </a:lnSpc>
                        <a:spcAft>
                          <a:spcPts val="0"/>
                        </a:spcAft>
                        <a:buFont typeface="+mj-lt"/>
                        <a:buAutoNum type="arabicPeriod" startAt="15"/>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贊助商推播資訊管理作業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15"/>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15"/>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15"/>
                      </a:pP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mj-lt"/>
                        <a:buAutoNum type="arabicPeriod" startAt="15"/>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履歷管理作業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mj-lt"/>
                        <a:buAutoNum type="arabicPeriod" startAt="15"/>
                        <a:tabLst/>
                        <a:defRPr/>
                      </a:pPr>
                      <a:endPar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mj-lt"/>
                        <a:buAutoNum type="arabicPeriod" startAt="15"/>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簡報管理作業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mj-lt"/>
                        <a:buAutoNum type="arabicPeriod" startAt="15"/>
                        <a:tabLst/>
                        <a:defRPr/>
                      </a:pP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15"/>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門票管理作業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15"/>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15"/>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15"/>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marR="0" lvl="0" indent="-342900" algn="l" defTabSz="914354" rtl="0" eaLnBrk="1" fontAlgn="auto" latinLnBrk="0" hangingPunct="1">
                        <a:lnSpc>
                          <a:spcPct val="150000"/>
                        </a:lnSpc>
                        <a:spcBef>
                          <a:spcPts val="0"/>
                        </a:spcBef>
                        <a:spcAft>
                          <a:spcPts val="0"/>
                        </a:spcAft>
                        <a:buClrTx/>
                        <a:buSzTx/>
                        <a:buFont typeface="+mj-lt"/>
                        <a:buAutoNum type="arabicPeriod" startAt="15"/>
                        <a:tabLst/>
                        <a:defRPr/>
                      </a:pP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提問系統作業</a:t>
                      </a:r>
                    </a:p>
                    <a:p>
                      <a:pPr marL="342900" indent="-342900" algn="l">
                        <a:spcAft>
                          <a:spcPts val="0"/>
                        </a:spcAft>
                        <a:buFont typeface="+mj-lt"/>
                        <a:buAutoNum type="arabicPeriod" startAt="15"/>
                      </a:pP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indent="0" algn="l">
                        <a:spcAft>
                          <a:spcPts val="0"/>
                        </a:spcAft>
                        <a:buFont typeface="+mj-lt"/>
                        <a:buNone/>
                      </a:pPr>
                      <a:r>
                        <a:rPr lang="en-US" sz="14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14300" marR="114300" marT="0" marB="0"/>
                </a:tc>
                <a:extLst>
                  <a:ext uri="{0D108BD9-81ED-4DB2-BD59-A6C34878D82A}">
                    <a16:rowId xmlns:a16="http://schemas.microsoft.com/office/drawing/2014/main" val="1266994979"/>
                  </a:ext>
                </a:extLst>
              </a:tr>
            </a:tbl>
          </a:graphicData>
        </a:graphic>
      </p:graphicFrame>
      <p:cxnSp>
        <p:nvCxnSpPr>
          <p:cNvPr id="7" name="直線接點 6">
            <a:extLst>
              <a:ext uri="{FF2B5EF4-FFF2-40B4-BE49-F238E27FC236}">
                <a16:creationId xmlns:a16="http://schemas.microsoft.com/office/drawing/2014/main" id="{70C89B40-9A67-4B46-921E-52058554981E}"/>
              </a:ext>
            </a:extLst>
          </p:cNvPr>
          <p:cNvCxnSpPr/>
          <p:nvPr/>
        </p:nvCxnSpPr>
        <p:spPr>
          <a:xfrm>
            <a:off x="1275907" y="1775637"/>
            <a:ext cx="49973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 name="直線接點 7">
            <a:extLst>
              <a:ext uri="{FF2B5EF4-FFF2-40B4-BE49-F238E27FC236}">
                <a16:creationId xmlns:a16="http://schemas.microsoft.com/office/drawing/2014/main" id="{7AC14561-74DB-E64F-A227-5521ED5D090B}"/>
              </a:ext>
            </a:extLst>
          </p:cNvPr>
          <p:cNvCxnSpPr/>
          <p:nvPr/>
        </p:nvCxnSpPr>
        <p:spPr>
          <a:xfrm>
            <a:off x="1275907" y="6235700"/>
            <a:ext cx="49973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 name="直線接點 8">
            <a:extLst>
              <a:ext uri="{FF2B5EF4-FFF2-40B4-BE49-F238E27FC236}">
                <a16:creationId xmlns:a16="http://schemas.microsoft.com/office/drawing/2014/main" id="{CB4F3FF2-5A36-9E46-9281-948EFF1B18FF}"/>
              </a:ext>
            </a:extLst>
          </p:cNvPr>
          <p:cNvCxnSpPr>
            <a:cxnSpLocks/>
          </p:cNvCxnSpPr>
          <p:nvPr/>
        </p:nvCxnSpPr>
        <p:spPr>
          <a:xfrm flipV="1">
            <a:off x="1275907" y="1775637"/>
            <a:ext cx="0" cy="446006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文字方塊 9">
            <a:extLst>
              <a:ext uri="{FF2B5EF4-FFF2-40B4-BE49-F238E27FC236}">
                <a16:creationId xmlns:a16="http://schemas.microsoft.com/office/drawing/2014/main" id="{522D27E1-A6B2-F049-ACBC-BB0BBFAB5580}"/>
              </a:ext>
            </a:extLst>
          </p:cNvPr>
          <p:cNvSpPr txBox="1"/>
          <p:nvPr/>
        </p:nvSpPr>
        <p:spPr>
          <a:xfrm>
            <a:off x="866938" y="3130805"/>
            <a:ext cx="358400" cy="1200329"/>
          </a:xfrm>
          <a:prstGeom prst="rect">
            <a:avLst/>
          </a:prstGeom>
          <a:noFill/>
        </p:spPr>
        <p:txBody>
          <a:bodyPr wrap="square" rtlCol="0">
            <a:spAutoFit/>
          </a:bodyPr>
          <a:lstStyle/>
          <a:p>
            <a:r>
              <a:rPr kumimoji="1" lang="zh-TW" altLang="en-US" dirty="0"/>
              <a:t>外部事件</a:t>
            </a:r>
          </a:p>
        </p:txBody>
      </p:sp>
    </p:spTree>
    <p:extLst>
      <p:ext uri="{BB962C8B-B14F-4D97-AF65-F5344CB8AC3E}">
        <p14:creationId xmlns:p14="http://schemas.microsoft.com/office/powerpoint/2010/main" val="199967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TW" altLang="en-US" sz="3600" dirty="0"/>
              <a:t>事件表</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graphicFrame>
        <p:nvGraphicFramePr>
          <p:cNvPr id="6" name="表格 5">
            <a:extLst>
              <a:ext uri="{FF2B5EF4-FFF2-40B4-BE49-F238E27FC236}">
                <a16:creationId xmlns:a16="http://schemas.microsoft.com/office/drawing/2014/main" id="{DE9FE879-000C-450E-AE37-CDD395B222D4}"/>
              </a:ext>
            </a:extLst>
          </p:cNvPr>
          <p:cNvGraphicFramePr>
            <a:graphicFrameLocks noGrp="1"/>
          </p:cNvGraphicFramePr>
          <p:nvPr>
            <p:extLst>
              <p:ext uri="{D42A27DB-BD31-4B8C-83A1-F6EECF244321}">
                <p14:modId xmlns:p14="http://schemas.microsoft.com/office/powerpoint/2010/main" val="1619033858"/>
              </p:ext>
            </p:extLst>
          </p:nvPr>
        </p:nvGraphicFramePr>
        <p:xfrm>
          <a:off x="1879661" y="1383999"/>
          <a:ext cx="8942772" cy="4954891"/>
        </p:xfrm>
        <a:graphic>
          <a:graphicData uri="http://schemas.openxmlformats.org/drawingml/2006/table">
            <a:tbl>
              <a:tblPr firstRow="1" bandRow="1">
                <a:tableStyleId>{5940675A-B579-460E-94D1-54222C63F5DA}</a:tableStyleId>
              </a:tblPr>
              <a:tblGrid>
                <a:gridCol w="4471386">
                  <a:extLst>
                    <a:ext uri="{9D8B030D-6E8A-4147-A177-3AD203B41FA5}">
                      <a16:colId xmlns:a16="http://schemas.microsoft.com/office/drawing/2014/main" val="3044533668"/>
                    </a:ext>
                  </a:extLst>
                </a:gridCol>
                <a:gridCol w="4471386">
                  <a:extLst>
                    <a:ext uri="{9D8B030D-6E8A-4147-A177-3AD203B41FA5}">
                      <a16:colId xmlns:a16="http://schemas.microsoft.com/office/drawing/2014/main" val="3162617557"/>
                    </a:ext>
                  </a:extLst>
                </a:gridCol>
              </a:tblGrid>
              <a:tr h="372583">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事件名稱</a:t>
                      </a:r>
                    </a:p>
                  </a:txBody>
                  <a:tcPr marL="86138" marR="86138" marT="43069" marB="43069" anchor="ctr"/>
                </a:tc>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使用案例名稱</a:t>
                      </a:r>
                    </a:p>
                  </a:txBody>
                  <a:tcPr marL="86138" marR="86138" marT="43069" marB="43069" anchor="ctr"/>
                </a:tc>
                <a:extLst>
                  <a:ext uri="{0D108BD9-81ED-4DB2-BD59-A6C34878D82A}">
                    <a16:rowId xmlns:a16="http://schemas.microsoft.com/office/drawing/2014/main" val="2791146677"/>
                  </a:ext>
                </a:extLst>
              </a:tr>
              <a:tr h="4582308">
                <a:tc>
                  <a:txBody>
                    <a:bodyPr/>
                    <a:lstStyle/>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講者接收推播即時消息</a:t>
                      </a:r>
                    </a:p>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與會人員接收推播即時消息</a:t>
                      </a:r>
                    </a:p>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工作人員建立門票資訊</a:t>
                      </a:r>
                    </a:p>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工作人員協助代為購票</a:t>
                      </a:r>
                    </a:p>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工作人員查看票券庫存狀況</a:t>
                      </a:r>
                    </a:p>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系統檢查票卷狀況自動發出售罄訊息</a:t>
                      </a:r>
                    </a:p>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工作人員判斷退票規則</a:t>
                      </a:r>
                    </a:p>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工作人員退款至與會人員戶頭</a:t>
                      </a:r>
                    </a:p>
                    <a:p>
                      <a:pPr marL="342900" lvl="0" indent="-342900" algn="l">
                        <a:lnSpc>
                          <a:spcPct val="150000"/>
                        </a:lnSpc>
                        <a:spcAft>
                          <a:spcPts val="0"/>
                        </a:spcAft>
                        <a:buFont typeface="+mj-lt"/>
                        <a:buAutoNum type="arabicPeriod" startAt="46"/>
                      </a:pPr>
                      <a:r>
                        <a:rPr 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APP</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把門票收入給主辦單位</a:t>
                      </a:r>
                    </a:p>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與會會員進入會場的身分驗證</a:t>
                      </a:r>
                    </a:p>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工作人員於會場進行票券驗證</a:t>
                      </a:r>
                    </a:p>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廠商直接贊助研討會</a:t>
                      </a:r>
                    </a:p>
                    <a:p>
                      <a:pPr marL="342900" lvl="0" indent="-342900" algn="l">
                        <a:lnSpc>
                          <a:spcPct val="150000"/>
                        </a:lnSpc>
                        <a:spcAft>
                          <a:spcPts val="0"/>
                        </a:spcAft>
                        <a:buFont typeface="+mj-lt"/>
                        <a:buAutoNum type="arabicPeriod" startAt="46"/>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系統自動於研討會前三天發送訊息提醒</a:t>
                      </a:r>
                    </a:p>
                  </a:txBody>
                  <a:tcPr marL="114300" marR="114300" marT="0" marB="0"/>
                </a:tc>
                <a:tc>
                  <a:txBody>
                    <a:bodyPr/>
                    <a:lstStyle/>
                    <a:p>
                      <a:pPr marL="342900" indent="-342900" algn="l">
                        <a:lnSpc>
                          <a:spcPct val="150000"/>
                        </a:lnSpc>
                        <a:spcAft>
                          <a:spcPts val="0"/>
                        </a:spcAft>
                        <a:buFont typeface="+mj-lt"/>
                        <a:buAutoNum type="arabicPeriod" startAt="20"/>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接收推播資訊作業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20"/>
                      </a:pP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20"/>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門票資訊作業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20"/>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20"/>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票卷</a:t>
                      </a: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查看</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作業</a:t>
                      </a:r>
                    </a:p>
                    <a:p>
                      <a:pPr marL="342900" indent="-342900" algn="l">
                        <a:lnSpc>
                          <a:spcPct val="150000"/>
                        </a:lnSpc>
                        <a:spcAft>
                          <a:spcPts val="0"/>
                        </a:spcAft>
                        <a:buFont typeface="+mj-lt"/>
                        <a:buAutoNum type="arabicPeriod" startAt="20"/>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自動票卷通知作業</a:t>
                      </a:r>
                    </a:p>
                    <a:p>
                      <a:pPr marL="342900" indent="-342900" algn="l">
                        <a:lnSpc>
                          <a:spcPct val="150000"/>
                        </a:lnSpc>
                        <a:spcAft>
                          <a:spcPts val="0"/>
                        </a:spcAft>
                        <a:buFont typeface="+mj-lt"/>
                        <a:buAutoNum type="arabicPeriod" startAt="20"/>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退票作業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20"/>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20"/>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匯款收入作業</a:t>
                      </a:r>
                    </a:p>
                    <a:p>
                      <a:pPr marL="342900" indent="-342900" algn="l">
                        <a:lnSpc>
                          <a:spcPct val="150000"/>
                        </a:lnSpc>
                        <a:spcAft>
                          <a:spcPts val="0"/>
                        </a:spcAft>
                        <a:buFont typeface="+mj-lt"/>
                        <a:buAutoNum type="arabicPeriod" startAt="20"/>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入場</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身份驗證作業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20"/>
                      </a:pP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150000"/>
                        </a:lnSpc>
                        <a:spcAft>
                          <a:spcPts val="0"/>
                        </a:spcAft>
                        <a:buFont typeface="+mj-lt"/>
                        <a:buAutoNum type="arabicPeriod" startAt="20"/>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贊助作業</a:t>
                      </a:r>
                    </a:p>
                    <a:p>
                      <a:pPr marL="342900" indent="-342900" algn="l">
                        <a:lnSpc>
                          <a:spcPct val="150000"/>
                        </a:lnSpc>
                        <a:spcAft>
                          <a:spcPts val="0"/>
                        </a:spcAft>
                        <a:buFont typeface="+mj-lt"/>
                        <a:buAutoNum type="arabicPeriod" startAt="20"/>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會前通知作業</a:t>
                      </a:r>
                      <a:endParaRPr lang="zh-TW" sz="12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114300" marR="114300" marT="0" marB="0"/>
                </a:tc>
                <a:extLst>
                  <a:ext uri="{0D108BD9-81ED-4DB2-BD59-A6C34878D82A}">
                    <a16:rowId xmlns:a16="http://schemas.microsoft.com/office/drawing/2014/main" val="1266994979"/>
                  </a:ext>
                </a:extLst>
              </a:tr>
            </a:tbl>
          </a:graphicData>
        </a:graphic>
      </p:graphicFrame>
      <p:cxnSp>
        <p:nvCxnSpPr>
          <p:cNvPr id="5" name="直線接點 4">
            <a:extLst>
              <a:ext uri="{FF2B5EF4-FFF2-40B4-BE49-F238E27FC236}">
                <a16:creationId xmlns:a16="http://schemas.microsoft.com/office/drawing/2014/main" id="{A44E525A-FBE5-3F40-8B2B-2BFA9415157A}"/>
              </a:ext>
            </a:extLst>
          </p:cNvPr>
          <p:cNvCxnSpPr/>
          <p:nvPr/>
        </p:nvCxnSpPr>
        <p:spPr>
          <a:xfrm>
            <a:off x="1286539" y="1913860"/>
            <a:ext cx="49973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 name="直線接點 6">
            <a:extLst>
              <a:ext uri="{FF2B5EF4-FFF2-40B4-BE49-F238E27FC236}">
                <a16:creationId xmlns:a16="http://schemas.microsoft.com/office/drawing/2014/main" id="{60121C0E-18A1-EB4D-8B25-22D9AAE2AB76}"/>
              </a:ext>
            </a:extLst>
          </p:cNvPr>
          <p:cNvCxnSpPr/>
          <p:nvPr/>
        </p:nvCxnSpPr>
        <p:spPr>
          <a:xfrm>
            <a:off x="1286539" y="3565451"/>
            <a:ext cx="49973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 name="直線接點 7">
            <a:extLst>
              <a:ext uri="{FF2B5EF4-FFF2-40B4-BE49-F238E27FC236}">
                <a16:creationId xmlns:a16="http://schemas.microsoft.com/office/drawing/2014/main" id="{8E6B646A-4702-D64B-896B-29E957517153}"/>
              </a:ext>
            </a:extLst>
          </p:cNvPr>
          <p:cNvCxnSpPr>
            <a:cxnSpLocks/>
          </p:cNvCxnSpPr>
          <p:nvPr/>
        </p:nvCxnSpPr>
        <p:spPr>
          <a:xfrm flipV="1">
            <a:off x="1286539" y="1913861"/>
            <a:ext cx="0" cy="165159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9" name="文字方塊 8">
            <a:extLst>
              <a:ext uri="{FF2B5EF4-FFF2-40B4-BE49-F238E27FC236}">
                <a16:creationId xmlns:a16="http://schemas.microsoft.com/office/drawing/2014/main" id="{75B36206-D11D-FB4B-8FC7-46A68C1705CE}"/>
              </a:ext>
            </a:extLst>
          </p:cNvPr>
          <p:cNvSpPr txBox="1"/>
          <p:nvPr/>
        </p:nvSpPr>
        <p:spPr>
          <a:xfrm>
            <a:off x="823207" y="2228671"/>
            <a:ext cx="358400" cy="954107"/>
          </a:xfrm>
          <a:prstGeom prst="rect">
            <a:avLst/>
          </a:prstGeom>
          <a:noFill/>
        </p:spPr>
        <p:txBody>
          <a:bodyPr wrap="square" rtlCol="0">
            <a:spAutoFit/>
          </a:bodyPr>
          <a:lstStyle/>
          <a:p>
            <a:r>
              <a:rPr kumimoji="1" lang="zh-TW" altLang="en-US" sz="1400" dirty="0"/>
              <a:t>外部事件</a:t>
            </a:r>
          </a:p>
        </p:txBody>
      </p:sp>
      <p:cxnSp>
        <p:nvCxnSpPr>
          <p:cNvPr id="11" name="直線接點 10">
            <a:extLst>
              <a:ext uri="{FF2B5EF4-FFF2-40B4-BE49-F238E27FC236}">
                <a16:creationId xmlns:a16="http://schemas.microsoft.com/office/drawing/2014/main" id="{58A2026D-8F42-4848-8DFC-AD93EC115168}"/>
              </a:ext>
            </a:extLst>
          </p:cNvPr>
          <p:cNvCxnSpPr/>
          <p:nvPr/>
        </p:nvCxnSpPr>
        <p:spPr>
          <a:xfrm>
            <a:off x="1270992" y="4150242"/>
            <a:ext cx="49973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線接點 11">
            <a:extLst>
              <a:ext uri="{FF2B5EF4-FFF2-40B4-BE49-F238E27FC236}">
                <a16:creationId xmlns:a16="http://schemas.microsoft.com/office/drawing/2014/main" id="{B7A5ED7B-85DB-F243-A6BB-31A385481017}"/>
              </a:ext>
            </a:extLst>
          </p:cNvPr>
          <p:cNvCxnSpPr/>
          <p:nvPr/>
        </p:nvCxnSpPr>
        <p:spPr>
          <a:xfrm>
            <a:off x="1270992" y="5451564"/>
            <a:ext cx="49973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直線接點 12">
            <a:extLst>
              <a:ext uri="{FF2B5EF4-FFF2-40B4-BE49-F238E27FC236}">
                <a16:creationId xmlns:a16="http://schemas.microsoft.com/office/drawing/2014/main" id="{8768370A-47AB-BD40-9C60-833EDF59B8D8}"/>
              </a:ext>
            </a:extLst>
          </p:cNvPr>
          <p:cNvCxnSpPr>
            <a:cxnSpLocks/>
          </p:cNvCxnSpPr>
          <p:nvPr/>
        </p:nvCxnSpPr>
        <p:spPr>
          <a:xfrm flipV="1">
            <a:off x="1270992" y="4150243"/>
            <a:ext cx="0" cy="1301321"/>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4" name="文字方塊 13">
            <a:extLst>
              <a:ext uri="{FF2B5EF4-FFF2-40B4-BE49-F238E27FC236}">
                <a16:creationId xmlns:a16="http://schemas.microsoft.com/office/drawing/2014/main" id="{31FB807D-3D26-C143-ACC8-61635CFCDAC6}"/>
              </a:ext>
            </a:extLst>
          </p:cNvPr>
          <p:cNvSpPr txBox="1"/>
          <p:nvPr/>
        </p:nvSpPr>
        <p:spPr>
          <a:xfrm>
            <a:off x="807660" y="4465053"/>
            <a:ext cx="358400" cy="954107"/>
          </a:xfrm>
          <a:prstGeom prst="rect">
            <a:avLst/>
          </a:prstGeom>
          <a:noFill/>
        </p:spPr>
        <p:txBody>
          <a:bodyPr wrap="square" rtlCol="0">
            <a:spAutoFit/>
          </a:bodyPr>
          <a:lstStyle/>
          <a:p>
            <a:r>
              <a:rPr kumimoji="1" lang="zh-TW" altLang="en-US" sz="1400" dirty="0"/>
              <a:t>外部事件</a:t>
            </a:r>
          </a:p>
        </p:txBody>
      </p:sp>
      <p:cxnSp>
        <p:nvCxnSpPr>
          <p:cNvPr id="15" name="直線接點 14">
            <a:extLst>
              <a:ext uri="{FF2B5EF4-FFF2-40B4-BE49-F238E27FC236}">
                <a16:creationId xmlns:a16="http://schemas.microsoft.com/office/drawing/2014/main" id="{80A07DA4-EF76-EF4A-83AD-B809FA91D9F4}"/>
              </a:ext>
            </a:extLst>
          </p:cNvPr>
          <p:cNvCxnSpPr/>
          <p:nvPr/>
        </p:nvCxnSpPr>
        <p:spPr>
          <a:xfrm>
            <a:off x="1286539" y="5786815"/>
            <a:ext cx="499730" cy="0"/>
          </a:xfrm>
          <a:prstGeom prst="line">
            <a:avLst/>
          </a:prstGeom>
          <a:ln w="28575">
            <a:solidFill>
              <a:srgbClr val="354B5E"/>
            </a:solidFill>
          </a:ln>
        </p:spPr>
        <p:style>
          <a:lnRef idx="1">
            <a:schemeClr val="accent2"/>
          </a:lnRef>
          <a:fillRef idx="0">
            <a:schemeClr val="accent2"/>
          </a:fillRef>
          <a:effectRef idx="0">
            <a:schemeClr val="accent2"/>
          </a:effectRef>
          <a:fontRef idx="minor">
            <a:schemeClr val="tx1"/>
          </a:fontRef>
        </p:style>
      </p:cxnSp>
      <p:sp>
        <p:nvSpPr>
          <p:cNvPr id="16" name="文字方塊 15">
            <a:extLst>
              <a:ext uri="{FF2B5EF4-FFF2-40B4-BE49-F238E27FC236}">
                <a16:creationId xmlns:a16="http://schemas.microsoft.com/office/drawing/2014/main" id="{CB0C8A3D-0B91-1941-8299-CDD4997AB43F}"/>
              </a:ext>
            </a:extLst>
          </p:cNvPr>
          <p:cNvSpPr txBox="1"/>
          <p:nvPr/>
        </p:nvSpPr>
        <p:spPr>
          <a:xfrm>
            <a:off x="823207" y="5506718"/>
            <a:ext cx="358397" cy="954107"/>
          </a:xfrm>
          <a:prstGeom prst="rect">
            <a:avLst/>
          </a:prstGeom>
          <a:noFill/>
        </p:spPr>
        <p:txBody>
          <a:bodyPr wrap="square" rtlCol="0">
            <a:spAutoFit/>
          </a:bodyPr>
          <a:lstStyle/>
          <a:p>
            <a:r>
              <a:rPr kumimoji="1" lang="zh-TW" altLang="en-US" sz="1400" dirty="0"/>
              <a:t>暫時事件</a:t>
            </a:r>
          </a:p>
        </p:txBody>
      </p:sp>
      <p:cxnSp>
        <p:nvCxnSpPr>
          <p:cNvPr id="17" name="直線接點 16">
            <a:extLst>
              <a:ext uri="{FF2B5EF4-FFF2-40B4-BE49-F238E27FC236}">
                <a16:creationId xmlns:a16="http://schemas.microsoft.com/office/drawing/2014/main" id="{2BF411C9-1682-CD4E-B0CF-4A676ECF0316}"/>
              </a:ext>
            </a:extLst>
          </p:cNvPr>
          <p:cNvCxnSpPr/>
          <p:nvPr/>
        </p:nvCxnSpPr>
        <p:spPr>
          <a:xfrm>
            <a:off x="1273542" y="3816964"/>
            <a:ext cx="499730"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18" name="文字方塊 17">
            <a:extLst>
              <a:ext uri="{FF2B5EF4-FFF2-40B4-BE49-F238E27FC236}">
                <a16:creationId xmlns:a16="http://schemas.microsoft.com/office/drawing/2014/main" id="{3D970D17-15AB-544D-9A98-A0935C1882A5}"/>
              </a:ext>
            </a:extLst>
          </p:cNvPr>
          <p:cNvSpPr txBox="1"/>
          <p:nvPr/>
        </p:nvSpPr>
        <p:spPr>
          <a:xfrm>
            <a:off x="814291" y="3423388"/>
            <a:ext cx="358397" cy="954107"/>
          </a:xfrm>
          <a:prstGeom prst="rect">
            <a:avLst/>
          </a:prstGeom>
          <a:noFill/>
        </p:spPr>
        <p:txBody>
          <a:bodyPr wrap="square" rtlCol="0">
            <a:spAutoFit/>
          </a:bodyPr>
          <a:lstStyle/>
          <a:p>
            <a:r>
              <a:rPr kumimoji="1" lang="zh-TW" altLang="en-US" sz="1400" dirty="0"/>
              <a:t>狀態事件</a:t>
            </a:r>
          </a:p>
        </p:txBody>
      </p:sp>
    </p:spTree>
    <p:extLst>
      <p:ext uri="{BB962C8B-B14F-4D97-AF65-F5344CB8AC3E}">
        <p14:creationId xmlns:p14="http://schemas.microsoft.com/office/powerpoint/2010/main" val="3264267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TW" altLang="en-US" sz="3600" dirty="0"/>
              <a:t>事件表</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graphicFrame>
        <p:nvGraphicFramePr>
          <p:cNvPr id="6" name="表格 5">
            <a:extLst>
              <a:ext uri="{FF2B5EF4-FFF2-40B4-BE49-F238E27FC236}">
                <a16:creationId xmlns:a16="http://schemas.microsoft.com/office/drawing/2014/main" id="{DE9FE879-000C-450E-AE37-CDD395B222D4}"/>
              </a:ext>
            </a:extLst>
          </p:cNvPr>
          <p:cNvGraphicFramePr>
            <a:graphicFrameLocks noGrp="1"/>
          </p:cNvGraphicFramePr>
          <p:nvPr>
            <p:extLst>
              <p:ext uri="{D42A27DB-BD31-4B8C-83A1-F6EECF244321}">
                <p14:modId xmlns:p14="http://schemas.microsoft.com/office/powerpoint/2010/main" val="3637902200"/>
              </p:ext>
            </p:extLst>
          </p:nvPr>
        </p:nvGraphicFramePr>
        <p:xfrm>
          <a:off x="1793854" y="2060628"/>
          <a:ext cx="8942772" cy="2459345"/>
        </p:xfrm>
        <a:graphic>
          <a:graphicData uri="http://schemas.openxmlformats.org/drawingml/2006/table">
            <a:tbl>
              <a:tblPr firstRow="1" bandRow="1">
                <a:tableStyleId>{5940675A-B579-460E-94D1-54222C63F5DA}</a:tableStyleId>
              </a:tblPr>
              <a:tblGrid>
                <a:gridCol w="4471386">
                  <a:extLst>
                    <a:ext uri="{9D8B030D-6E8A-4147-A177-3AD203B41FA5}">
                      <a16:colId xmlns:a16="http://schemas.microsoft.com/office/drawing/2014/main" val="3044533668"/>
                    </a:ext>
                  </a:extLst>
                </a:gridCol>
                <a:gridCol w="4471386">
                  <a:extLst>
                    <a:ext uri="{9D8B030D-6E8A-4147-A177-3AD203B41FA5}">
                      <a16:colId xmlns:a16="http://schemas.microsoft.com/office/drawing/2014/main" val="3162617557"/>
                    </a:ext>
                  </a:extLst>
                </a:gridCol>
              </a:tblGrid>
              <a:tr h="188041">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事件名稱</a:t>
                      </a:r>
                    </a:p>
                  </a:txBody>
                  <a:tcPr marL="86138" marR="86138" marT="43069" marB="43069" anchor="ctr"/>
                </a:tc>
                <a:tc>
                  <a:txBody>
                    <a:bodyPr/>
                    <a:lstStyle/>
                    <a:p>
                      <a:pPr algn="ctr">
                        <a:lnSpc>
                          <a:spcPct val="100000"/>
                        </a:lnSpc>
                      </a:pPr>
                      <a:r>
                        <a:rPr lang="zh-TW" altLang="en-US" sz="1800" dirty="0">
                          <a:latin typeface="微軟正黑體 Light" panose="020B0304030504040204" pitchFamily="34" charset="-120"/>
                          <a:ea typeface="微軟正黑體 Light" panose="020B0304030504040204" pitchFamily="34" charset="-120"/>
                        </a:rPr>
                        <a:t>使用案例名稱</a:t>
                      </a:r>
                    </a:p>
                  </a:txBody>
                  <a:tcPr marL="86138" marR="86138" marT="43069" marB="43069" anchor="ctr"/>
                </a:tc>
                <a:extLst>
                  <a:ext uri="{0D108BD9-81ED-4DB2-BD59-A6C34878D82A}">
                    <a16:rowId xmlns:a16="http://schemas.microsoft.com/office/drawing/2014/main" val="2791146677"/>
                  </a:ext>
                </a:extLst>
              </a:tr>
              <a:tr h="2098887">
                <a:tc>
                  <a:txBody>
                    <a:bodyPr/>
                    <a:lstStyle/>
                    <a:p>
                      <a:pPr marL="342900" lvl="0" indent="-342900" algn="l">
                        <a:lnSpc>
                          <a:spcPct val="250000"/>
                        </a:lnSpc>
                        <a:spcAft>
                          <a:spcPts val="0"/>
                        </a:spcAft>
                        <a:buFont typeface="+mj-lt"/>
                        <a:buAutoNum type="arabicPeriod" startAt="59"/>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系統自動於會議前五分</a:t>
                      </a:r>
                      <a:r>
                        <a:rPr lang="zh-TW" sz="1400" kern="100" dirty="0">
                          <a:effectLst/>
                          <a:latin typeface="微軟正黑體 Light" panose="020B0304030504040204" pitchFamily="34" charset="-120"/>
                          <a:ea typeface="微軟正黑體 Light" panose="020B0304030504040204" pitchFamily="34" charset="-120"/>
                          <a:cs typeface="Apple Color Emoji"/>
                        </a:rPr>
                        <a:t>鐘提醒</a:t>
                      </a: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訊息</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250000"/>
                        </a:lnSpc>
                        <a:spcAft>
                          <a:spcPts val="0"/>
                        </a:spcAft>
                        <a:buFont typeface="+mj-lt"/>
                        <a:buAutoNum type="arabicPeriod" startAt="59"/>
                      </a:pPr>
                      <a:r>
                        <a:rPr lang="zh-TW" altLang="en-US"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系統於會議結束</a:t>
                      </a: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前五分</a:t>
                      </a:r>
                      <a:r>
                        <a:rPr lang="zh-TW" altLang="zh-TW" sz="1400" kern="100" dirty="0">
                          <a:effectLst/>
                          <a:latin typeface="微軟正黑體 Light" panose="020B0304030504040204" pitchFamily="34" charset="-120"/>
                          <a:ea typeface="微軟正黑體 Light" panose="020B0304030504040204" pitchFamily="34" charset="-120"/>
                          <a:cs typeface="Apple Color Emoji"/>
                        </a:rPr>
                        <a:t>鐘提醒</a:t>
                      </a:r>
                      <a:r>
                        <a:rPr lang="zh-TW"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訊息</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lvl="0" indent="-342900" algn="l">
                        <a:lnSpc>
                          <a:spcPct val="250000"/>
                        </a:lnSpc>
                        <a:spcAft>
                          <a:spcPts val="0"/>
                        </a:spcAft>
                        <a:buFont typeface="+mj-lt"/>
                        <a:buAutoNum type="arabicPeriod" startAt="59"/>
                      </a:pPr>
                      <a:r>
                        <a:rPr lang="zh-TW" altLang="zh-TW" sz="1400" kern="1200" dirty="0">
                          <a:solidFill>
                            <a:schemeClr val="tx1"/>
                          </a:solidFill>
                          <a:effectLst/>
                          <a:latin typeface="微軟正黑體 Light" panose="020B0304030504040204" pitchFamily="34" charset="-120"/>
                          <a:ea typeface="微軟正黑體 Light" panose="020B0304030504040204" pitchFamily="34" charset="-120"/>
                          <a:cs typeface="+mn-cs"/>
                        </a:rPr>
                        <a:t>突發狀況系統自動備份現有資料庫紀錄</a:t>
                      </a:r>
                      <a:endParaRPr lang="zh-TW" sz="11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114300" marR="114300" marT="0" marB="0"/>
                </a:tc>
                <a:tc>
                  <a:txBody>
                    <a:bodyPr/>
                    <a:lstStyle/>
                    <a:p>
                      <a:pPr marL="342900" indent="-342900" algn="l">
                        <a:lnSpc>
                          <a:spcPct val="250000"/>
                        </a:lnSpc>
                        <a:spcAft>
                          <a:spcPts val="0"/>
                        </a:spcAft>
                        <a:buFont typeface="+mj-lt"/>
                        <a:buAutoNum type="arabicPeriod" startAt="29"/>
                      </a:pPr>
                      <a:r>
                        <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會議提醒作業</a:t>
                      </a: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250000"/>
                        </a:lnSpc>
                        <a:spcAft>
                          <a:spcPts val="0"/>
                        </a:spcAft>
                        <a:buFont typeface="+mj-lt"/>
                        <a:buAutoNum type="arabicPeriod" startAt="29"/>
                      </a:pPr>
                      <a:endParaRPr lang="en-US" alt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p>
                      <a:pPr marL="342900" indent="-342900" algn="l">
                        <a:lnSpc>
                          <a:spcPct val="250000"/>
                        </a:lnSpc>
                        <a:spcAft>
                          <a:spcPts val="0"/>
                        </a:spcAft>
                        <a:buFont typeface="+mj-lt"/>
                        <a:buAutoNum type="arabicPeriod" startAt="29"/>
                      </a:pPr>
                      <a:r>
                        <a:rPr lang="zh-TW" altLang="zh-TW" sz="1400" kern="1200" dirty="0">
                          <a:solidFill>
                            <a:schemeClr val="tx1"/>
                          </a:solidFill>
                          <a:effectLst/>
                          <a:latin typeface="微軟正黑體 Light" panose="020B0304030504040204" pitchFamily="34" charset="-120"/>
                          <a:ea typeface="微軟正黑體 Light" panose="020B0304030504040204" pitchFamily="34" charset="-120"/>
                          <a:cs typeface="+mn-cs"/>
                        </a:rPr>
                        <a:t>備份作業</a:t>
                      </a:r>
                      <a:endParaRPr lang="zh-TW" sz="1400" kern="100" dirty="0">
                        <a:effectLst/>
                        <a:latin typeface="微軟正黑體 Light" panose="020B0304030504040204" pitchFamily="34" charset="-120"/>
                        <a:ea typeface="微軟正黑體 Light" panose="020B0304030504040204" pitchFamily="34" charset="-120"/>
                        <a:cs typeface="Times New Roman" panose="02020603050405020304" pitchFamily="18" charset="0"/>
                      </a:endParaRPr>
                    </a:p>
                  </a:txBody>
                  <a:tcPr marL="114300" marR="114300" marT="0" marB="0"/>
                </a:tc>
                <a:extLst>
                  <a:ext uri="{0D108BD9-81ED-4DB2-BD59-A6C34878D82A}">
                    <a16:rowId xmlns:a16="http://schemas.microsoft.com/office/drawing/2014/main" val="1266994979"/>
                  </a:ext>
                </a:extLst>
              </a:tr>
            </a:tbl>
          </a:graphicData>
        </a:graphic>
      </p:graphicFrame>
      <p:cxnSp>
        <p:nvCxnSpPr>
          <p:cNvPr id="7" name="直線接點 6">
            <a:extLst>
              <a:ext uri="{FF2B5EF4-FFF2-40B4-BE49-F238E27FC236}">
                <a16:creationId xmlns:a16="http://schemas.microsoft.com/office/drawing/2014/main" id="{999A0B00-426D-E746-8953-29C55D1CD475}"/>
              </a:ext>
            </a:extLst>
          </p:cNvPr>
          <p:cNvCxnSpPr/>
          <p:nvPr/>
        </p:nvCxnSpPr>
        <p:spPr>
          <a:xfrm>
            <a:off x="1207197" y="2762144"/>
            <a:ext cx="499730" cy="0"/>
          </a:xfrm>
          <a:prstGeom prst="line">
            <a:avLst/>
          </a:prstGeom>
          <a:ln w="28575">
            <a:solidFill>
              <a:srgbClr val="354B5E"/>
            </a:solidFill>
          </a:ln>
        </p:spPr>
        <p:style>
          <a:lnRef idx="1">
            <a:schemeClr val="accent2"/>
          </a:lnRef>
          <a:fillRef idx="0">
            <a:schemeClr val="accent2"/>
          </a:fillRef>
          <a:effectRef idx="0">
            <a:schemeClr val="accent2"/>
          </a:effectRef>
          <a:fontRef idx="minor">
            <a:schemeClr val="tx1"/>
          </a:fontRef>
        </p:style>
      </p:cxnSp>
      <p:sp>
        <p:nvSpPr>
          <p:cNvPr id="8" name="文字方塊 7">
            <a:extLst>
              <a:ext uri="{FF2B5EF4-FFF2-40B4-BE49-F238E27FC236}">
                <a16:creationId xmlns:a16="http://schemas.microsoft.com/office/drawing/2014/main" id="{6DA890FE-E8D9-C341-B8A0-FF381040C42D}"/>
              </a:ext>
            </a:extLst>
          </p:cNvPr>
          <p:cNvSpPr txBox="1"/>
          <p:nvPr/>
        </p:nvSpPr>
        <p:spPr>
          <a:xfrm>
            <a:off x="769211" y="2474893"/>
            <a:ext cx="358397" cy="954107"/>
          </a:xfrm>
          <a:prstGeom prst="rect">
            <a:avLst/>
          </a:prstGeom>
          <a:noFill/>
        </p:spPr>
        <p:txBody>
          <a:bodyPr wrap="square" rtlCol="0">
            <a:spAutoFit/>
          </a:bodyPr>
          <a:lstStyle/>
          <a:p>
            <a:r>
              <a:rPr kumimoji="1" lang="zh-TW" altLang="en-US" sz="1400" dirty="0"/>
              <a:t>暫時事件</a:t>
            </a:r>
          </a:p>
        </p:txBody>
      </p:sp>
      <p:cxnSp>
        <p:nvCxnSpPr>
          <p:cNvPr id="9" name="直線接點 8">
            <a:extLst>
              <a:ext uri="{FF2B5EF4-FFF2-40B4-BE49-F238E27FC236}">
                <a16:creationId xmlns:a16="http://schemas.microsoft.com/office/drawing/2014/main" id="{10313ED0-C191-B24E-AA3E-661CBA264AC0}"/>
              </a:ext>
            </a:extLst>
          </p:cNvPr>
          <p:cNvCxnSpPr>
            <a:cxnSpLocks/>
          </p:cNvCxnSpPr>
          <p:nvPr/>
        </p:nvCxnSpPr>
        <p:spPr>
          <a:xfrm>
            <a:off x="1207197" y="3307949"/>
            <a:ext cx="499730" cy="0"/>
          </a:xfrm>
          <a:prstGeom prst="line">
            <a:avLst/>
          </a:prstGeom>
          <a:ln w="28575">
            <a:solidFill>
              <a:srgbClr val="354B5E"/>
            </a:solidFill>
          </a:ln>
        </p:spPr>
        <p:style>
          <a:lnRef idx="1">
            <a:schemeClr val="accent2"/>
          </a:lnRef>
          <a:fillRef idx="0">
            <a:schemeClr val="accent2"/>
          </a:fillRef>
          <a:effectRef idx="0">
            <a:schemeClr val="accent2"/>
          </a:effectRef>
          <a:fontRef idx="minor">
            <a:schemeClr val="tx1"/>
          </a:fontRef>
        </p:style>
      </p:cxnSp>
      <p:cxnSp>
        <p:nvCxnSpPr>
          <p:cNvPr id="11" name="直線接點 10">
            <a:extLst>
              <a:ext uri="{FF2B5EF4-FFF2-40B4-BE49-F238E27FC236}">
                <a16:creationId xmlns:a16="http://schemas.microsoft.com/office/drawing/2014/main" id="{002EA9A1-256E-E548-AD4E-1EB870991215}"/>
              </a:ext>
            </a:extLst>
          </p:cNvPr>
          <p:cNvCxnSpPr>
            <a:cxnSpLocks/>
          </p:cNvCxnSpPr>
          <p:nvPr/>
        </p:nvCxnSpPr>
        <p:spPr>
          <a:xfrm>
            <a:off x="1207197" y="2762144"/>
            <a:ext cx="0" cy="545805"/>
          </a:xfrm>
          <a:prstGeom prst="line">
            <a:avLst/>
          </a:prstGeom>
          <a:ln w="28575">
            <a:solidFill>
              <a:srgbClr val="354B5E"/>
            </a:solidFill>
          </a:ln>
        </p:spPr>
        <p:style>
          <a:lnRef idx="1">
            <a:schemeClr val="accent2"/>
          </a:lnRef>
          <a:fillRef idx="0">
            <a:schemeClr val="accent2"/>
          </a:fillRef>
          <a:effectRef idx="0">
            <a:schemeClr val="accent2"/>
          </a:effectRef>
          <a:fontRef idx="minor">
            <a:schemeClr val="tx1"/>
          </a:fontRef>
        </p:style>
      </p:cxnSp>
      <p:cxnSp>
        <p:nvCxnSpPr>
          <p:cNvPr id="14" name="直線接點 13">
            <a:extLst>
              <a:ext uri="{FF2B5EF4-FFF2-40B4-BE49-F238E27FC236}">
                <a16:creationId xmlns:a16="http://schemas.microsoft.com/office/drawing/2014/main" id="{C2D888E8-B3CF-4C4F-89EB-5D52F49103ED}"/>
              </a:ext>
            </a:extLst>
          </p:cNvPr>
          <p:cNvCxnSpPr/>
          <p:nvPr/>
        </p:nvCxnSpPr>
        <p:spPr>
          <a:xfrm>
            <a:off x="1214535" y="3822576"/>
            <a:ext cx="499730"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15" name="文字方塊 14">
            <a:extLst>
              <a:ext uri="{FF2B5EF4-FFF2-40B4-BE49-F238E27FC236}">
                <a16:creationId xmlns:a16="http://schemas.microsoft.com/office/drawing/2014/main" id="{566214D9-4234-C444-A614-F5D1452DEBDA}"/>
              </a:ext>
            </a:extLst>
          </p:cNvPr>
          <p:cNvSpPr txBox="1"/>
          <p:nvPr/>
        </p:nvSpPr>
        <p:spPr>
          <a:xfrm>
            <a:off x="755284" y="3429000"/>
            <a:ext cx="358397" cy="954107"/>
          </a:xfrm>
          <a:prstGeom prst="rect">
            <a:avLst/>
          </a:prstGeom>
          <a:noFill/>
        </p:spPr>
        <p:txBody>
          <a:bodyPr wrap="square" rtlCol="0">
            <a:spAutoFit/>
          </a:bodyPr>
          <a:lstStyle/>
          <a:p>
            <a:r>
              <a:rPr kumimoji="1" lang="zh-TW" altLang="en-US" sz="1400" dirty="0"/>
              <a:t>狀態事件</a:t>
            </a:r>
          </a:p>
        </p:txBody>
      </p:sp>
    </p:spTree>
    <p:extLst>
      <p:ext uri="{BB962C8B-B14F-4D97-AF65-F5344CB8AC3E}">
        <p14:creationId xmlns:p14="http://schemas.microsoft.com/office/powerpoint/2010/main" val="1072206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8618" y="2027705"/>
            <a:ext cx="6090028" cy="1145332"/>
          </a:xfrm>
        </p:spPr>
        <p:txBody>
          <a:bodyPr>
            <a:normAutofit/>
          </a:bodyPr>
          <a:lstStyle/>
          <a:p>
            <a:pPr>
              <a:lnSpc>
                <a:spcPct val="100000"/>
              </a:lnSpc>
            </a:pPr>
            <a:r>
              <a:rPr lang="zh-CN" altLang="en-US" sz="4000" dirty="0"/>
              <a:t>使用案例</a:t>
            </a:r>
          </a:p>
        </p:txBody>
      </p:sp>
      <p:sp>
        <p:nvSpPr>
          <p:cNvPr id="3" name="文本占位符 2"/>
          <p:cNvSpPr>
            <a:spLocks noGrp="1"/>
          </p:cNvSpPr>
          <p:nvPr>
            <p:ph type="body" idx="1"/>
          </p:nvPr>
        </p:nvSpPr>
        <p:spPr/>
        <p:txBody>
          <a:bodyPr/>
          <a:lstStyle/>
          <a:p>
            <a:pPr lvl="0"/>
            <a:endParaRPr lang="zh-CN" altLang="en-US" dirty="0"/>
          </a:p>
        </p:txBody>
      </p:sp>
      <p:sp>
        <p:nvSpPr>
          <p:cNvPr id="5" name="文本框 4">
            <a:extLst>
              <a:ext uri="{FF2B5EF4-FFF2-40B4-BE49-F238E27FC236}">
                <a16:creationId xmlns:a16="http://schemas.microsoft.com/office/drawing/2014/main" id="{04F69230-F3A6-4586-9371-A858F4763E9F}"/>
              </a:ext>
            </a:extLst>
          </p:cNvPr>
          <p:cNvSpPr txBox="1"/>
          <p:nvPr/>
        </p:nvSpPr>
        <p:spPr>
          <a:xfrm>
            <a:off x="1684387" y="2283127"/>
            <a:ext cx="1023516" cy="889909"/>
          </a:xfrm>
          <a:prstGeom prst="rect">
            <a:avLst/>
          </a:prstGeom>
          <a:noFill/>
          <a:ln w="117475">
            <a:noFill/>
          </a:ln>
        </p:spPr>
        <p:txBody>
          <a:bodyPr wrap="none" rtlCol="0">
            <a:prstTxWarp prst="textPlain">
              <a:avLst/>
            </a:prstTxWarp>
            <a:spAutoFit/>
          </a:bodyPr>
          <a:lstStyle/>
          <a:p>
            <a:r>
              <a:rPr lang="en-US" altLang="zh-CN" sz="1600" spc="100" dirty="0">
                <a:solidFill>
                  <a:schemeClr val="accent1"/>
                </a:solidFill>
                <a:latin typeface="Impact" panose="020B0806030902050204" pitchFamily="34" charset="0"/>
                <a:cs typeface="Arial" panose="020B0604020202020204" pitchFamily="34" charset="0"/>
              </a:rPr>
              <a:t>05</a:t>
            </a:r>
            <a:endParaRPr lang="zh-CN" altLang="en-US" sz="1600"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919322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fc6f79d3-69ca-4f16-8cd3-122d59be83c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EE2F468-A8E0-4F95-92F2-6DD4CEEC22F8}"/>
              </a:ext>
            </a:extLst>
          </p:cNvPr>
          <p:cNvGrpSpPr>
            <a:grpSpLocks noChangeAspect="1"/>
          </p:cNvGrpSpPr>
          <p:nvPr>
            <p:custDataLst>
              <p:tags r:id="rId1"/>
            </p:custDataLst>
          </p:nvPr>
        </p:nvGrpSpPr>
        <p:grpSpPr>
          <a:xfrm>
            <a:off x="640681" y="332398"/>
            <a:ext cx="9803507" cy="5517569"/>
            <a:chOff x="656118" y="607606"/>
            <a:chExt cx="9803507" cy="5517569"/>
          </a:xfrm>
        </p:grpSpPr>
        <p:grpSp>
          <p:nvGrpSpPr>
            <p:cNvPr id="6" name="îŝḻîḍè">
              <a:extLst>
                <a:ext uri="{FF2B5EF4-FFF2-40B4-BE49-F238E27FC236}">
                  <a16:creationId xmlns:a16="http://schemas.microsoft.com/office/drawing/2014/main" id="{B8072535-AA32-4FF5-8C41-DE213E18AFD6}"/>
                </a:ext>
              </a:extLst>
            </p:cNvPr>
            <p:cNvGrpSpPr/>
            <p:nvPr/>
          </p:nvGrpSpPr>
          <p:grpSpPr>
            <a:xfrm>
              <a:off x="706817" y="2092727"/>
              <a:ext cx="2912377" cy="4032448"/>
              <a:chOff x="1483542" y="1808820"/>
              <a:chExt cx="2912377" cy="3636404"/>
            </a:xfrm>
          </p:grpSpPr>
          <p:sp>
            <p:nvSpPr>
              <p:cNvPr id="20" name="íśḻíḍe">
                <a:extLst>
                  <a:ext uri="{FF2B5EF4-FFF2-40B4-BE49-F238E27FC236}">
                    <a16:creationId xmlns:a16="http://schemas.microsoft.com/office/drawing/2014/main" id="{8E87D2C2-9518-40C1-85B3-22A4EA163912}"/>
                  </a:ext>
                </a:extLst>
              </p:cNvPr>
              <p:cNvSpPr/>
              <p:nvPr/>
            </p:nvSpPr>
            <p:spPr bwMode="auto">
              <a:xfrm>
                <a:off x="1483542" y="1808820"/>
                <a:ext cx="2088232" cy="3636404"/>
              </a:xfrm>
              <a:prstGeom prst="rect">
                <a:avLst/>
              </a:prstGeom>
              <a:noFill/>
              <a:ln w="76200">
                <a:solidFill>
                  <a:schemeClr val="tx2"/>
                </a:solidFill>
                <a:round/>
                <a:headEnd/>
                <a:tailEnd/>
              </a:ln>
            </p:spPr>
            <p:txBody>
              <a:bodyPr anchor="ctr"/>
              <a:lstStyle/>
              <a:p>
                <a:pPr algn="ctr"/>
                <a:endParaRPr/>
              </a:p>
            </p:txBody>
          </p:sp>
          <p:sp>
            <p:nvSpPr>
              <p:cNvPr id="21" name="ïŝliḋe">
                <a:extLst>
                  <a:ext uri="{FF2B5EF4-FFF2-40B4-BE49-F238E27FC236}">
                    <a16:creationId xmlns:a16="http://schemas.microsoft.com/office/drawing/2014/main" id="{A2E975C6-B064-420F-A9E2-1A0A455F3DA3}"/>
                  </a:ext>
                </a:extLst>
              </p:cNvPr>
              <p:cNvSpPr/>
              <p:nvPr/>
            </p:nvSpPr>
            <p:spPr>
              <a:xfrm>
                <a:off x="2747628" y="2271376"/>
                <a:ext cx="1648291" cy="2711293"/>
              </a:xfrm>
              <a:prstGeom prst="rect">
                <a:avLst/>
              </a:prstGeom>
              <a:solidFill>
                <a:schemeClr val="bg1"/>
              </a:solidFill>
              <a:ln>
                <a:noFill/>
              </a:ln>
            </p:spPr>
            <p:txBody>
              <a:bodyPr anchor="ctr"/>
              <a:lstStyle/>
              <a:p>
                <a:pPr algn="ctr"/>
                <a:endParaRPr/>
              </a:p>
            </p:txBody>
          </p:sp>
        </p:grpSp>
        <p:sp>
          <p:nvSpPr>
            <p:cNvPr id="7" name="î$ļîdê">
              <a:extLst>
                <a:ext uri="{FF2B5EF4-FFF2-40B4-BE49-F238E27FC236}">
                  <a16:creationId xmlns:a16="http://schemas.microsoft.com/office/drawing/2014/main" id="{C7F7F6B2-AF7B-4C58-8915-63DD25E8C56C}"/>
                </a:ext>
              </a:extLst>
            </p:cNvPr>
            <p:cNvSpPr txBox="1"/>
            <p:nvPr/>
          </p:nvSpPr>
          <p:spPr>
            <a:xfrm>
              <a:off x="1782192" y="2772091"/>
              <a:ext cx="655949" cy="707886"/>
            </a:xfrm>
            <a:prstGeom prst="rect">
              <a:avLst/>
            </a:prstGeom>
            <a:noFill/>
          </p:spPr>
          <p:txBody>
            <a:bodyPr wrap="none" anchor="ctr">
              <a:normAutofit/>
            </a:bodyPr>
            <a:lstStyle/>
            <a:p>
              <a:r>
                <a:rPr lang="en-US" altLang="zh-CN" sz="4000" dirty="0">
                  <a:solidFill>
                    <a:schemeClr val="tx2"/>
                  </a:solidFill>
                  <a:latin typeface="Impact" panose="020B0806030902050204" pitchFamily="34" charset="0"/>
                </a:rPr>
                <a:t>01</a:t>
              </a:r>
            </a:p>
          </p:txBody>
        </p:sp>
        <p:sp>
          <p:nvSpPr>
            <p:cNvPr id="8" name="ïSḷïdê">
              <a:extLst>
                <a:ext uri="{FF2B5EF4-FFF2-40B4-BE49-F238E27FC236}">
                  <a16:creationId xmlns:a16="http://schemas.microsoft.com/office/drawing/2014/main" id="{D8657F27-3F1D-433B-B636-B827326A24AF}"/>
                </a:ext>
              </a:extLst>
            </p:cNvPr>
            <p:cNvSpPr txBox="1"/>
            <p:nvPr/>
          </p:nvSpPr>
          <p:spPr>
            <a:xfrm>
              <a:off x="2481714" y="3784782"/>
              <a:ext cx="4240359" cy="353943"/>
            </a:xfrm>
            <a:prstGeom prst="rect">
              <a:avLst/>
            </a:prstGeom>
            <a:noFill/>
          </p:spPr>
          <p:txBody>
            <a:bodyPr wrap="none" lIns="90000" tIns="46800" rIns="90000" bIns="46800" anchor="b" anchorCtr="0">
              <a:normAutofit fontScale="92500" lnSpcReduction="20000"/>
            </a:bodyPr>
            <a:lstStyle/>
            <a:p>
              <a:r>
                <a:rPr lang="zh-TW" altLang="en-US" sz="2000" b="1" dirty="0"/>
                <a:t>利害關係人</a:t>
              </a:r>
              <a:endParaRPr lang="zh-CN" altLang="en-US" sz="2000" b="1" dirty="0"/>
            </a:p>
          </p:txBody>
        </p:sp>
        <p:sp>
          <p:nvSpPr>
            <p:cNvPr id="10" name="ïṥḷîḋê">
              <a:extLst>
                <a:ext uri="{FF2B5EF4-FFF2-40B4-BE49-F238E27FC236}">
                  <a16:creationId xmlns:a16="http://schemas.microsoft.com/office/drawing/2014/main" id="{B1E73305-83FB-498D-A990-85DC1842B7CB}"/>
                </a:ext>
              </a:extLst>
            </p:cNvPr>
            <p:cNvSpPr txBox="1"/>
            <p:nvPr/>
          </p:nvSpPr>
          <p:spPr>
            <a:xfrm>
              <a:off x="1750933" y="3595574"/>
              <a:ext cx="718466" cy="707886"/>
            </a:xfrm>
            <a:prstGeom prst="rect">
              <a:avLst/>
            </a:prstGeom>
            <a:noFill/>
          </p:spPr>
          <p:txBody>
            <a:bodyPr wrap="none" anchor="ctr">
              <a:normAutofit/>
            </a:bodyPr>
            <a:lstStyle/>
            <a:p>
              <a:r>
                <a:rPr lang="en-US" altLang="zh-CN" sz="4000" dirty="0">
                  <a:solidFill>
                    <a:schemeClr val="tx2"/>
                  </a:solidFill>
                  <a:latin typeface="Impact" panose="020B0806030902050204" pitchFamily="34" charset="0"/>
                </a:rPr>
                <a:t>02</a:t>
              </a:r>
            </a:p>
          </p:txBody>
        </p:sp>
        <p:sp>
          <p:nvSpPr>
            <p:cNvPr id="11" name="îSļídê">
              <a:extLst>
                <a:ext uri="{FF2B5EF4-FFF2-40B4-BE49-F238E27FC236}">
                  <a16:creationId xmlns:a16="http://schemas.microsoft.com/office/drawing/2014/main" id="{75AC1845-A299-4EB6-AB42-FC3093E51EFA}"/>
                </a:ext>
              </a:extLst>
            </p:cNvPr>
            <p:cNvSpPr txBox="1"/>
            <p:nvPr/>
          </p:nvSpPr>
          <p:spPr>
            <a:xfrm>
              <a:off x="2469399" y="4663521"/>
              <a:ext cx="4240359" cy="353943"/>
            </a:xfrm>
            <a:prstGeom prst="rect">
              <a:avLst/>
            </a:prstGeom>
            <a:noFill/>
          </p:spPr>
          <p:txBody>
            <a:bodyPr wrap="none" lIns="90000" tIns="46800" rIns="90000" bIns="46800" anchor="b" anchorCtr="0">
              <a:normAutofit fontScale="92500" lnSpcReduction="20000"/>
            </a:bodyPr>
            <a:lstStyle/>
            <a:p>
              <a:r>
                <a:rPr lang="zh-TW" altLang="en-US" sz="2000" b="1" dirty="0"/>
                <a:t>利害關係人目標表</a:t>
              </a:r>
              <a:endParaRPr lang="zh-CN" altLang="en-US" sz="2000" b="1" dirty="0"/>
            </a:p>
          </p:txBody>
        </p:sp>
        <p:sp>
          <p:nvSpPr>
            <p:cNvPr id="14" name="ïś1ïḋê">
              <a:extLst>
                <a:ext uri="{FF2B5EF4-FFF2-40B4-BE49-F238E27FC236}">
                  <a16:creationId xmlns:a16="http://schemas.microsoft.com/office/drawing/2014/main" id="{EF32EE54-1FC8-4D78-A60B-5B7C2567CBF2}"/>
                </a:ext>
              </a:extLst>
            </p:cNvPr>
            <p:cNvSpPr txBox="1"/>
            <p:nvPr/>
          </p:nvSpPr>
          <p:spPr>
            <a:xfrm>
              <a:off x="6205137" y="3014364"/>
              <a:ext cx="4254488" cy="353943"/>
            </a:xfrm>
            <a:prstGeom prst="rect">
              <a:avLst/>
            </a:prstGeom>
            <a:noFill/>
          </p:spPr>
          <p:txBody>
            <a:bodyPr wrap="none" lIns="90000" tIns="46800" rIns="90000" bIns="46800" anchor="b" anchorCtr="0">
              <a:normAutofit fontScale="92500" lnSpcReduction="20000"/>
            </a:bodyPr>
            <a:lstStyle/>
            <a:p>
              <a:r>
                <a:rPr lang="zh-TW" altLang="en-US" sz="2000" b="1" dirty="0"/>
                <a:t>事件表</a:t>
              </a:r>
              <a:endParaRPr lang="zh-CN" altLang="en-US" sz="2000" b="1" dirty="0"/>
            </a:p>
          </p:txBody>
        </p:sp>
        <p:sp>
          <p:nvSpPr>
            <p:cNvPr id="19" name="î$lïḓê">
              <a:extLst>
                <a:ext uri="{FF2B5EF4-FFF2-40B4-BE49-F238E27FC236}">
                  <a16:creationId xmlns:a16="http://schemas.microsoft.com/office/drawing/2014/main" id="{A4481E69-291B-4740-91FE-8266A06E40EA}"/>
                </a:ext>
              </a:extLst>
            </p:cNvPr>
            <p:cNvSpPr/>
            <p:nvPr/>
          </p:nvSpPr>
          <p:spPr>
            <a:xfrm>
              <a:off x="656118" y="607606"/>
              <a:ext cx="3569230" cy="923330"/>
            </a:xfrm>
            <a:prstGeom prst="rect">
              <a:avLst/>
            </a:prstGeom>
          </p:spPr>
          <p:txBody>
            <a:bodyPr wrap="square" anchor="ctr">
              <a:normAutofit/>
            </a:bodyPr>
            <a:lstStyle/>
            <a:p>
              <a:r>
                <a:rPr lang="en-US" altLang="zh-CN" sz="3200" b="1" spc="300" dirty="0">
                  <a:solidFill>
                    <a:schemeClr val="tx2"/>
                  </a:solidFill>
                </a:rPr>
                <a:t>CONTENT :</a:t>
              </a:r>
              <a:endParaRPr lang="en-US" altLang="zh-CN" sz="8800" b="1" spc="300" dirty="0">
                <a:solidFill>
                  <a:schemeClr val="tx2"/>
                </a:solidFill>
              </a:endParaRPr>
            </a:p>
          </p:txBody>
        </p:sp>
      </p:grpSp>
      <p:sp>
        <p:nvSpPr>
          <p:cNvPr id="15" name="ïSḷïdê">
            <a:extLst>
              <a:ext uri="{FF2B5EF4-FFF2-40B4-BE49-F238E27FC236}">
                <a16:creationId xmlns:a16="http://schemas.microsoft.com/office/drawing/2014/main" id="{BE2EFBD3-186A-C140-B5BB-E54A7721B050}"/>
              </a:ext>
            </a:extLst>
          </p:cNvPr>
          <p:cNvSpPr txBox="1"/>
          <p:nvPr/>
        </p:nvSpPr>
        <p:spPr>
          <a:xfrm>
            <a:off x="2466277" y="2734196"/>
            <a:ext cx="4240359" cy="353943"/>
          </a:xfrm>
          <a:prstGeom prst="rect">
            <a:avLst/>
          </a:prstGeom>
          <a:noFill/>
        </p:spPr>
        <p:txBody>
          <a:bodyPr wrap="none" lIns="90000" tIns="46800" rIns="90000" bIns="46800" anchor="b" anchorCtr="0">
            <a:noAutofit/>
          </a:bodyPr>
          <a:lstStyle/>
          <a:p>
            <a:r>
              <a:rPr lang="en-US" altLang="zh-CN" sz="2000" b="1" dirty="0"/>
              <a:t>5W1H</a:t>
            </a:r>
            <a:endParaRPr lang="zh-CN" altLang="en-US" sz="2000" b="1" dirty="0"/>
          </a:p>
        </p:txBody>
      </p:sp>
      <p:sp>
        <p:nvSpPr>
          <p:cNvPr id="16" name="ïṥḷîḋê">
            <a:extLst>
              <a:ext uri="{FF2B5EF4-FFF2-40B4-BE49-F238E27FC236}">
                <a16:creationId xmlns:a16="http://schemas.microsoft.com/office/drawing/2014/main" id="{67BDAA01-E540-274B-84B5-7EC554ACD8D6}"/>
              </a:ext>
            </a:extLst>
          </p:cNvPr>
          <p:cNvSpPr txBox="1"/>
          <p:nvPr/>
        </p:nvSpPr>
        <p:spPr>
          <a:xfrm>
            <a:off x="5463107" y="3320366"/>
            <a:ext cx="718466" cy="707886"/>
          </a:xfrm>
          <a:prstGeom prst="rect">
            <a:avLst/>
          </a:prstGeom>
          <a:noFill/>
        </p:spPr>
        <p:txBody>
          <a:bodyPr wrap="none" anchor="ctr">
            <a:normAutofit/>
          </a:bodyPr>
          <a:lstStyle/>
          <a:p>
            <a:r>
              <a:rPr lang="en-US" altLang="zh-CN" sz="4000" dirty="0">
                <a:solidFill>
                  <a:schemeClr val="tx2"/>
                </a:solidFill>
                <a:latin typeface="Impact" panose="020B0806030902050204" pitchFamily="34" charset="0"/>
              </a:rPr>
              <a:t>05</a:t>
            </a:r>
          </a:p>
        </p:txBody>
      </p:sp>
      <p:sp>
        <p:nvSpPr>
          <p:cNvPr id="17" name="îSļídê">
            <a:extLst>
              <a:ext uri="{FF2B5EF4-FFF2-40B4-BE49-F238E27FC236}">
                <a16:creationId xmlns:a16="http://schemas.microsoft.com/office/drawing/2014/main" id="{FE890B29-4384-E64A-9867-E792E499504D}"/>
              </a:ext>
            </a:extLst>
          </p:cNvPr>
          <p:cNvSpPr txBox="1"/>
          <p:nvPr/>
        </p:nvSpPr>
        <p:spPr>
          <a:xfrm>
            <a:off x="6173447" y="3514534"/>
            <a:ext cx="4240359" cy="353943"/>
          </a:xfrm>
          <a:prstGeom prst="rect">
            <a:avLst/>
          </a:prstGeom>
          <a:noFill/>
        </p:spPr>
        <p:txBody>
          <a:bodyPr wrap="none" lIns="90000" tIns="46800" rIns="90000" bIns="46800" anchor="b" anchorCtr="0">
            <a:normAutofit fontScale="92500" lnSpcReduction="20000"/>
          </a:bodyPr>
          <a:lstStyle/>
          <a:p>
            <a:r>
              <a:rPr lang="zh-CN" altLang="en-US" sz="2000" b="1" dirty="0"/>
              <a:t>使用案例</a:t>
            </a:r>
          </a:p>
        </p:txBody>
      </p:sp>
      <p:sp>
        <p:nvSpPr>
          <p:cNvPr id="18" name="ïṥḷîḋê">
            <a:extLst>
              <a:ext uri="{FF2B5EF4-FFF2-40B4-BE49-F238E27FC236}">
                <a16:creationId xmlns:a16="http://schemas.microsoft.com/office/drawing/2014/main" id="{81AAD723-A195-AC4B-B16F-04686072E2E6}"/>
              </a:ext>
            </a:extLst>
          </p:cNvPr>
          <p:cNvSpPr txBox="1"/>
          <p:nvPr/>
        </p:nvSpPr>
        <p:spPr>
          <a:xfrm>
            <a:off x="1735496" y="4143850"/>
            <a:ext cx="718466" cy="707886"/>
          </a:xfrm>
          <a:prstGeom prst="rect">
            <a:avLst/>
          </a:prstGeom>
          <a:noFill/>
        </p:spPr>
        <p:txBody>
          <a:bodyPr wrap="none" anchor="ctr">
            <a:normAutofit/>
          </a:bodyPr>
          <a:lstStyle/>
          <a:p>
            <a:r>
              <a:rPr lang="en-US" altLang="zh-CN" sz="4000" dirty="0">
                <a:solidFill>
                  <a:schemeClr val="tx2"/>
                </a:solidFill>
                <a:latin typeface="Impact" panose="020B0806030902050204" pitchFamily="34" charset="0"/>
              </a:rPr>
              <a:t>03</a:t>
            </a:r>
          </a:p>
        </p:txBody>
      </p:sp>
      <p:sp>
        <p:nvSpPr>
          <p:cNvPr id="22" name="ïṥḷîḋê">
            <a:extLst>
              <a:ext uri="{FF2B5EF4-FFF2-40B4-BE49-F238E27FC236}">
                <a16:creationId xmlns:a16="http://schemas.microsoft.com/office/drawing/2014/main" id="{5B8F2742-D5EE-3145-87D2-747E53B42AF2}"/>
              </a:ext>
            </a:extLst>
          </p:cNvPr>
          <p:cNvSpPr txBox="1"/>
          <p:nvPr/>
        </p:nvSpPr>
        <p:spPr>
          <a:xfrm>
            <a:off x="5463107" y="2492327"/>
            <a:ext cx="718466" cy="707886"/>
          </a:xfrm>
          <a:prstGeom prst="rect">
            <a:avLst/>
          </a:prstGeom>
          <a:noFill/>
        </p:spPr>
        <p:txBody>
          <a:bodyPr wrap="none" anchor="ctr">
            <a:normAutofit/>
          </a:bodyPr>
          <a:lstStyle/>
          <a:p>
            <a:r>
              <a:rPr lang="en-US" altLang="zh-CN" sz="4000" dirty="0">
                <a:solidFill>
                  <a:schemeClr val="tx2"/>
                </a:solidFill>
                <a:latin typeface="Impact" panose="020B0806030902050204" pitchFamily="34" charset="0"/>
              </a:rPr>
              <a:t>04</a:t>
            </a:r>
          </a:p>
        </p:txBody>
      </p:sp>
      <p:sp>
        <p:nvSpPr>
          <p:cNvPr id="23" name="ïṥḷîḋê">
            <a:extLst>
              <a:ext uri="{FF2B5EF4-FFF2-40B4-BE49-F238E27FC236}">
                <a16:creationId xmlns:a16="http://schemas.microsoft.com/office/drawing/2014/main" id="{76E23F1F-FCB8-714A-88E6-96E02BBCAFF6}"/>
              </a:ext>
            </a:extLst>
          </p:cNvPr>
          <p:cNvSpPr txBox="1"/>
          <p:nvPr/>
        </p:nvSpPr>
        <p:spPr>
          <a:xfrm>
            <a:off x="5463107" y="4144038"/>
            <a:ext cx="718466" cy="707886"/>
          </a:xfrm>
          <a:prstGeom prst="rect">
            <a:avLst/>
          </a:prstGeom>
          <a:noFill/>
        </p:spPr>
        <p:txBody>
          <a:bodyPr wrap="none" anchor="ctr">
            <a:normAutofit/>
          </a:bodyPr>
          <a:lstStyle/>
          <a:p>
            <a:r>
              <a:rPr lang="en-US" altLang="zh-CN" sz="4000" dirty="0">
                <a:solidFill>
                  <a:schemeClr val="tx2"/>
                </a:solidFill>
                <a:latin typeface="Impact" panose="020B0806030902050204" pitchFamily="34" charset="0"/>
              </a:rPr>
              <a:t>06</a:t>
            </a:r>
          </a:p>
        </p:txBody>
      </p:sp>
      <p:sp>
        <p:nvSpPr>
          <p:cNvPr id="24" name="îSļídê">
            <a:extLst>
              <a:ext uri="{FF2B5EF4-FFF2-40B4-BE49-F238E27FC236}">
                <a16:creationId xmlns:a16="http://schemas.microsoft.com/office/drawing/2014/main" id="{BBB25960-D787-4641-9B68-921B1A755487}"/>
              </a:ext>
            </a:extLst>
          </p:cNvPr>
          <p:cNvSpPr txBox="1"/>
          <p:nvPr/>
        </p:nvSpPr>
        <p:spPr>
          <a:xfrm>
            <a:off x="6189700" y="4338206"/>
            <a:ext cx="4240359" cy="353943"/>
          </a:xfrm>
          <a:prstGeom prst="rect">
            <a:avLst/>
          </a:prstGeom>
          <a:noFill/>
        </p:spPr>
        <p:txBody>
          <a:bodyPr wrap="none" lIns="90000" tIns="46800" rIns="90000" bIns="46800" anchor="b" anchorCtr="0">
            <a:normAutofit fontScale="92500" lnSpcReduction="20000"/>
          </a:bodyPr>
          <a:lstStyle/>
          <a:p>
            <a:r>
              <a:rPr lang="zh-CN" altLang="en-US" sz="2000" b="1" dirty="0"/>
              <a:t>使用案例圖</a:t>
            </a:r>
          </a:p>
        </p:txBody>
      </p:sp>
      <p:sp>
        <p:nvSpPr>
          <p:cNvPr id="25" name="ïṥḷîḋê">
            <a:extLst>
              <a:ext uri="{FF2B5EF4-FFF2-40B4-BE49-F238E27FC236}">
                <a16:creationId xmlns:a16="http://schemas.microsoft.com/office/drawing/2014/main" id="{9A5E51FD-6054-304D-8072-F929FBB6C5FA}"/>
              </a:ext>
            </a:extLst>
          </p:cNvPr>
          <p:cNvSpPr txBox="1"/>
          <p:nvPr/>
        </p:nvSpPr>
        <p:spPr>
          <a:xfrm>
            <a:off x="8557860" y="2492327"/>
            <a:ext cx="718466" cy="707886"/>
          </a:xfrm>
          <a:prstGeom prst="rect">
            <a:avLst/>
          </a:prstGeom>
          <a:noFill/>
        </p:spPr>
        <p:txBody>
          <a:bodyPr wrap="none" anchor="ctr">
            <a:normAutofit/>
          </a:bodyPr>
          <a:lstStyle/>
          <a:p>
            <a:r>
              <a:rPr lang="en-US" altLang="zh-CN" sz="4000" dirty="0">
                <a:solidFill>
                  <a:schemeClr val="tx2"/>
                </a:solidFill>
                <a:latin typeface="Impact" panose="020B0806030902050204" pitchFamily="34" charset="0"/>
              </a:rPr>
              <a:t>07</a:t>
            </a:r>
          </a:p>
        </p:txBody>
      </p:sp>
      <p:sp>
        <p:nvSpPr>
          <p:cNvPr id="26" name="îSļídê">
            <a:extLst>
              <a:ext uri="{FF2B5EF4-FFF2-40B4-BE49-F238E27FC236}">
                <a16:creationId xmlns:a16="http://schemas.microsoft.com/office/drawing/2014/main" id="{0131AAB2-B130-6F45-9FC3-0DDFCD687CDC}"/>
              </a:ext>
            </a:extLst>
          </p:cNvPr>
          <p:cNvSpPr txBox="1"/>
          <p:nvPr/>
        </p:nvSpPr>
        <p:spPr>
          <a:xfrm>
            <a:off x="9276326" y="2686495"/>
            <a:ext cx="4240359" cy="353943"/>
          </a:xfrm>
          <a:prstGeom prst="rect">
            <a:avLst/>
          </a:prstGeom>
          <a:noFill/>
        </p:spPr>
        <p:txBody>
          <a:bodyPr wrap="none" lIns="90000" tIns="46800" rIns="90000" bIns="46800" anchor="b" anchorCtr="0">
            <a:normAutofit fontScale="92500" lnSpcReduction="20000"/>
          </a:bodyPr>
          <a:lstStyle/>
          <a:p>
            <a:r>
              <a:rPr lang="zh-CN" altLang="en-US" sz="2000" b="1" dirty="0"/>
              <a:t>活動圖</a:t>
            </a:r>
          </a:p>
        </p:txBody>
      </p:sp>
    </p:spTree>
    <p:extLst>
      <p:ext uri="{BB962C8B-B14F-4D97-AF65-F5344CB8AC3E}">
        <p14:creationId xmlns:p14="http://schemas.microsoft.com/office/powerpoint/2010/main" val="2660572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57A451-B2A8-A34F-B4AF-D3C5AE1DEE86}"/>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graphicFrame>
        <p:nvGraphicFramePr>
          <p:cNvPr id="7" name="表格 6">
            <a:extLst>
              <a:ext uri="{FF2B5EF4-FFF2-40B4-BE49-F238E27FC236}">
                <a16:creationId xmlns:a16="http://schemas.microsoft.com/office/drawing/2014/main" id="{7684D0FB-1244-EF48-8B2B-1217FE9981C2}"/>
              </a:ext>
            </a:extLst>
          </p:cNvPr>
          <p:cNvGraphicFramePr>
            <a:graphicFrameLocks noGrp="1"/>
          </p:cNvGraphicFramePr>
          <p:nvPr>
            <p:extLst>
              <p:ext uri="{D42A27DB-BD31-4B8C-83A1-F6EECF244321}">
                <p14:modId xmlns:p14="http://schemas.microsoft.com/office/powerpoint/2010/main" val="2074047859"/>
              </p:ext>
            </p:extLst>
          </p:nvPr>
        </p:nvGraphicFramePr>
        <p:xfrm>
          <a:off x="3391382" y="178617"/>
          <a:ext cx="8129105" cy="6442100"/>
        </p:xfrm>
        <a:graphic>
          <a:graphicData uri="http://schemas.openxmlformats.org/drawingml/2006/table">
            <a:tbl>
              <a:tblPr firstRow="1" firstCol="1" bandRow="1">
                <a:tableStyleId>{5C22544A-7EE6-4342-B048-85BDC9FD1C3A}</a:tableStyleId>
              </a:tblPr>
              <a:tblGrid>
                <a:gridCol w="1794926">
                  <a:extLst>
                    <a:ext uri="{9D8B030D-6E8A-4147-A177-3AD203B41FA5}">
                      <a16:colId xmlns:a16="http://schemas.microsoft.com/office/drawing/2014/main" val="2993895183"/>
                    </a:ext>
                  </a:extLst>
                </a:gridCol>
                <a:gridCol w="3204130">
                  <a:extLst>
                    <a:ext uri="{9D8B030D-6E8A-4147-A177-3AD203B41FA5}">
                      <a16:colId xmlns:a16="http://schemas.microsoft.com/office/drawing/2014/main" val="853098524"/>
                    </a:ext>
                  </a:extLst>
                </a:gridCol>
                <a:gridCol w="3130049">
                  <a:extLst>
                    <a:ext uri="{9D8B030D-6E8A-4147-A177-3AD203B41FA5}">
                      <a16:colId xmlns:a16="http://schemas.microsoft.com/office/drawing/2014/main" val="273478328"/>
                    </a:ext>
                  </a:extLst>
                </a:gridCol>
              </a:tblGrid>
              <a:tr h="388642">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使用案例名稱</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nchor="ctr"/>
                </a:tc>
                <a:tc gridSpan="2">
                  <a:txBody>
                    <a:bodyPr/>
                    <a:lstStyle/>
                    <a:p>
                      <a:pPr algn="l">
                        <a:spcAft>
                          <a:spcPts val="0"/>
                        </a:spcAft>
                      </a:pPr>
                      <a:r>
                        <a:rPr lang="zh-TW" sz="1200" b="0" kern="100" dirty="0">
                          <a:effectLst/>
                          <a:latin typeface="Microsoft JhengHei" panose="020B0604030504040204" pitchFamily="34" charset="-120"/>
                          <a:ea typeface="Microsoft JhengHei" panose="020B0604030504040204" pitchFamily="34" charset="-120"/>
                        </a:rPr>
                        <a:t>會員管理活動行程作業</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tc>
                <a:tc hMerge="1">
                  <a:txBody>
                    <a:bodyPr/>
                    <a:lstStyle/>
                    <a:p>
                      <a:endParaRPr lang="zh-TW" altLang="en-US"/>
                    </a:p>
                  </a:txBody>
                  <a:tcPr/>
                </a:tc>
                <a:extLst>
                  <a:ext uri="{0D108BD9-81ED-4DB2-BD59-A6C34878D82A}">
                    <a16:rowId xmlns:a16="http://schemas.microsoft.com/office/drawing/2014/main" val="3570858394"/>
                  </a:ext>
                </a:extLst>
              </a:tr>
              <a:tr h="326837">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使用案例描述</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nchor="ctr"/>
                </a:tc>
                <a:tc gridSpan="2">
                  <a:txBody>
                    <a:bodyPr/>
                    <a:lstStyle/>
                    <a:p>
                      <a:pPr algn="l">
                        <a:spcAft>
                          <a:spcPts val="0"/>
                        </a:spcAft>
                      </a:pPr>
                      <a:r>
                        <a:rPr lang="zh-TW" sz="1200" b="0" kern="100" dirty="0">
                          <a:effectLst/>
                          <a:latin typeface="Microsoft JhengHei" panose="020B0604030504040204" pitchFamily="34" charset="-120"/>
                          <a:ea typeface="Microsoft JhengHei" panose="020B0604030504040204" pitchFamily="34" charset="-120"/>
                        </a:rPr>
                        <a:t>會員能夠建立、查詢和刪除自己的會議行程</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tc>
                <a:tc hMerge="1">
                  <a:txBody>
                    <a:bodyPr/>
                    <a:lstStyle/>
                    <a:p>
                      <a:endParaRPr lang="zh-TW" altLang="en-US"/>
                    </a:p>
                  </a:txBody>
                  <a:tcPr/>
                </a:tc>
                <a:extLst>
                  <a:ext uri="{0D108BD9-81ED-4DB2-BD59-A6C34878D82A}">
                    <a16:rowId xmlns:a16="http://schemas.microsoft.com/office/drawing/2014/main" val="3641878385"/>
                  </a:ext>
                </a:extLst>
              </a:tr>
              <a:tr h="326835">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主要參與者</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nchor="ctr"/>
                </a:tc>
                <a:tc gridSpan="2">
                  <a:txBody>
                    <a:bodyPr/>
                    <a:lstStyle/>
                    <a:p>
                      <a:pPr algn="l">
                        <a:spcAft>
                          <a:spcPts val="0"/>
                        </a:spcAft>
                      </a:pPr>
                      <a:r>
                        <a:rPr lang="zh-TW" sz="1200" b="0" kern="100" dirty="0">
                          <a:effectLst/>
                          <a:latin typeface="Microsoft JhengHei" panose="020B0604030504040204" pitchFamily="34" charset="-120"/>
                          <a:ea typeface="Microsoft JhengHei" panose="020B0604030504040204" pitchFamily="34" charset="-120"/>
                        </a:rPr>
                        <a:t>會員</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tc>
                <a:tc hMerge="1">
                  <a:txBody>
                    <a:bodyPr/>
                    <a:lstStyle/>
                    <a:p>
                      <a:endParaRPr lang="zh-TW" altLang="en-US"/>
                    </a:p>
                  </a:txBody>
                  <a:tcPr/>
                </a:tc>
                <a:extLst>
                  <a:ext uri="{0D108BD9-81ED-4DB2-BD59-A6C34878D82A}">
                    <a16:rowId xmlns:a16="http://schemas.microsoft.com/office/drawing/2014/main" val="1081556799"/>
                  </a:ext>
                </a:extLst>
              </a:tr>
              <a:tr h="530186">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利害關係人與目標</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nchor="ctr"/>
                </a:tc>
                <a:tc gridSpan="2">
                  <a:txBody>
                    <a:bodyPr/>
                    <a:lstStyle/>
                    <a:p>
                      <a:pPr algn="l">
                        <a:spcAft>
                          <a:spcPts val="0"/>
                        </a:spcAft>
                      </a:pPr>
                      <a:r>
                        <a:rPr lang="zh-TW" sz="1200" b="0" kern="100" dirty="0">
                          <a:effectLst/>
                          <a:latin typeface="Microsoft JhengHei" panose="020B0604030504040204" pitchFamily="34" charset="-120"/>
                          <a:ea typeface="Microsoft JhengHei" panose="020B0604030504040204" pitchFamily="34" charset="-120"/>
                        </a:rPr>
                        <a:t>會員</a:t>
                      </a:r>
                      <a:r>
                        <a:rPr lang="en-US" sz="1200" b="0" kern="100" dirty="0">
                          <a:effectLst/>
                          <a:latin typeface="Microsoft JhengHei" panose="020B0604030504040204" pitchFamily="34" charset="-120"/>
                          <a:ea typeface="Microsoft JhengHei" panose="020B0604030504040204" pitchFamily="34" charset="-120"/>
                        </a:rPr>
                        <a:t> : </a:t>
                      </a:r>
                      <a:r>
                        <a:rPr lang="zh-TW" sz="1200" b="0" kern="100" dirty="0">
                          <a:effectLst/>
                          <a:latin typeface="Microsoft JhengHei" panose="020B0604030504040204" pitchFamily="34" charset="-120"/>
                          <a:ea typeface="Microsoft JhengHei" panose="020B0604030504040204" pitchFamily="34" charset="-120"/>
                        </a:rPr>
                        <a:t>能夠正確記錄自己的會議行程</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tc>
                <a:tc hMerge="1">
                  <a:txBody>
                    <a:bodyPr/>
                    <a:lstStyle/>
                    <a:p>
                      <a:endParaRPr lang="zh-TW" altLang="en-US"/>
                    </a:p>
                  </a:txBody>
                  <a:tcPr/>
                </a:tc>
                <a:extLst>
                  <a:ext uri="{0D108BD9-81ED-4DB2-BD59-A6C34878D82A}">
                    <a16:rowId xmlns:a16="http://schemas.microsoft.com/office/drawing/2014/main" val="473327292"/>
                  </a:ext>
                </a:extLst>
              </a:tr>
              <a:tr h="361188">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前置條件</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nchor="ctr"/>
                </a:tc>
                <a:tc gridSpan="2">
                  <a:txBody>
                    <a:bodyPr/>
                    <a:lstStyle/>
                    <a:p>
                      <a:pPr algn="l">
                        <a:spcAft>
                          <a:spcPts val="0"/>
                        </a:spcAft>
                      </a:pPr>
                      <a:r>
                        <a:rPr lang="zh-TW" sz="1200" b="0" kern="100" dirty="0">
                          <a:effectLst/>
                          <a:latin typeface="Microsoft JhengHei" panose="020B0604030504040204" pitchFamily="34" charset="-120"/>
                          <a:ea typeface="Microsoft JhengHei" panose="020B0604030504040204" pitchFamily="34" charset="-120"/>
                        </a:rPr>
                        <a:t>使用者已成為會員</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tc>
                <a:tc hMerge="1">
                  <a:txBody>
                    <a:bodyPr/>
                    <a:lstStyle/>
                    <a:p>
                      <a:endParaRPr lang="zh-TW" altLang="en-US"/>
                    </a:p>
                  </a:txBody>
                  <a:tcPr/>
                </a:tc>
                <a:extLst>
                  <a:ext uri="{0D108BD9-81ED-4DB2-BD59-A6C34878D82A}">
                    <a16:rowId xmlns:a16="http://schemas.microsoft.com/office/drawing/2014/main" val="4077179931"/>
                  </a:ext>
                </a:extLst>
              </a:tr>
              <a:tr h="341694">
                <a:tc>
                  <a:txBody>
                    <a:bodyPr/>
                    <a:lstStyle/>
                    <a:p>
                      <a:pPr algn="ctr">
                        <a:spcAft>
                          <a:spcPts val="0"/>
                        </a:spcAft>
                      </a:pPr>
                      <a:r>
                        <a:rPr lang="zh-TW" sz="1200" b="0" kern="100">
                          <a:effectLst/>
                          <a:latin typeface="Microsoft JhengHei" panose="020B0604030504040204" pitchFamily="34" charset="-120"/>
                          <a:ea typeface="Microsoft JhengHei" panose="020B0604030504040204" pitchFamily="34" charset="-120"/>
                        </a:rPr>
                        <a:t>後置條件</a:t>
                      </a:r>
                      <a:endParaRPr lang="zh-TW" sz="1200" b="0" kern="10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nchor="ctr"/>
                </a:tc>
                <a:tc gridSpan="2">
                  <a:txBody>
                    <a:bodyPr/>
                    <a:lstStyle/>
                    <a:p>
                      <a:pPr algn="l">
                        <a:spcAft>
                          <a:spcPts val="0"/>
                        </a:spcAft>
                      </a:pPr>
                      <a:r>
                        <a:rPr lang="zh-TW" sz="1200" b="0" kern="100" dirty="0">
                          <a:effectLst/>
                          <a:latin typeface="Microsoft JhengHei" panose="020B0604030504040204" pitchFamily="34" charset="-120"/>
                          <a:ea typeface="Microsoft JhengHei" panose="020B0604030504040204" pitchFamily="34" charset="-120"/>
                        </a:rPr>
                        <a:t>正確建立、查詢和刪除自己的會議行程</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tc>
                <a:tc hMerge="1">
                  <a:txBody>
                    <a:bodyPr/>
                    <a:lstStyle/>
                    <a:p>
                      <a:endParaRPr lang="zh-TW" altLang="en-US"/>
                    </a:p>
                  </a:txBody>
                  <a:tcPr/>
                </a:tc>
                <a:extLst>
                  <a:ext uri="{0D108BD9-81ED-4DB2-BD59-A6C34878D82A}">
                    <a16:rowId xmlns:a16="http://schemas.microsoft.com/office/drawing/2014/main" val="719964802"/>
                  </a:ext>
                </a:extLst>
              </a:tr>
              <a:tr h="3072549">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主要成功情節</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nchor="ctr"/>
                </a:tc>
                <a:tc>
                  <a:txBody>
                    <a:bodyPr/>
                    <a:lstStyle/>
                    <a:p>
                      <a:pPr algn="l">
                        <a:spcAft>
                          <a:spcPts val="0"/>
                        </a:spcAft>
                      </a:pPr>
                      <a:r>
                        <a:rPr lang="zh-TW" sz="1200" b="0" kern="100" dirty="0">
                          <a:effectLst/>
                          <a:latin typeface="Microsoft JhengHei" panose="020B0604030504040204" pitchFamily="34" charset="-120"/>
                          <a:ea typeface="Microsoft JhengHei" panose="020B0604030504040204" pitchFamily="34" charset="-120"/>
                        </a:rPr>
                        <a:t>參與者：</a:t>
                      </a: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1. </a:t>
                      </a:r>
                      <a:r>
                        <a:rPr lang="zh-TW" sz="1200" b="0" kern="100" dirty="0">
                          <a:effectLst/>
                          <a:latin typeface="Microsoft JhengHei" panose="020B0604030504040204" pitchFamily="34" charset="-120"/>
                          <a:ea typeface="Microsoft JhengHei" panose="020B0604030504040204" pitchFamily="34" charset="-120"/>
                        </a:rPr>
                        <a:t>會員點選手機</a:t>
                      </a:r>
                      <a:r>
                        <a:rPr lang="en-US" sz="1200" b="0" kern="100" dirty="0">
                          <a:effectLst/>
                          <a:latin typeface="Microsoft JhengHei" panose="020B0604030504040204" pitchFamily="34" charset="-120"/>
                          <a:ea typeface="Microsoft JhengHei" panose="020B0604030504040204" pitchFamily="34" charset="-120"/>
                        </a:rPr>
                        <a:t>app</a:t>
                      </a:r>
                      <a:r>
                        <a:rPr lang="zh-TW" sz="1200" b="0" kern="100" dirty="0">
                          <a:effectLst/>
                          <a:latin typeface="Microsoft JhengHei" panose="020B0604030504040204" pitchFamily="34" charset="-120"/>
                          <a:ea typeface="Microsoft JhengHei" panose="020B0604030504040204" pitchFamily="34" charset="-120"/>
                        </a:rPr>
                        <a:t>圖示後，登入並進入本社群研討會系統。可依照活動搜尋作業搜尋各項研討會活動。</a:t>
                      </a: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2. </a:t>
                      </a:r>
                      <a:r>
                        <a:rPr lang="zh-TW" sz="1200" b="0" kern="100" dirty="0">
                          <a:effectLst/>
                          <a:latin typeface="Microsoft JhengHei" panose="020B0604030504040204" pitchFamily="34" charset="-120"/>
                          <a:ea typeface="Microsoft JhengHei" panose="020B0604030504040204" pitchFamily="34" charset="-120"/>
                        </a:rPr>
                        <a:t>會員點選“新增”，新增有興趣的研討會至“我的行程”。</a:t>
                      </a: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3. </a:t>
                      </a:r>
                      <a:r>
                        <a:rPr lang="zh-TW" sz="1200" b="0" kern="100" dirty="0">
                          <a:effectLst/>
                          <a:latin typeface="Microsoft JhengHei" panose="020B0604030504040204" pitchFamily="34" charset="-120"/>
                          <a:ea typeface="Microsoft JhengHei" panose="020B0604030504040204" pitchFamily="34" charset="-120"/>
                        </a:rPr>
                        <a:t>回到“我的行程”的頁面。</a:t>
                      </a: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4. </a:t>
                      </a:r>
                      <a:r>
                        <a:rPr lang="zh-TW" sz="1200" b="0" kern="100" dirty="0">
                          <a:effectLst/>
                          <a:latin typeface="Microsoft JhengHei" panose="020B0604030504040204" pitchFamily="34" charset="-120"/>
                          <a:ea typeface="Microsoft JhengHei" panose="020B0604030504040204" pitchFamily="34" charset="-120"/>
                        </a:rPr>
                        <a:t>進行查詢時，可輸入該研討會的名稱欄位，欄位包括講者、主題、研討會名稱，或點選時間查詢。</a:t>
                      </a: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 </a:t>
                      </a:r>
                      <a:endParaRPr lang="zh-TW" sz="1200" b="0" kern="100" dirty="0">
                        <a:effectLst/>
                        <a:latin typeface="Microsoft JhengHei" panose="020B0604030504040204" pitchFamily="34" charset="-120"/>
                        <a:ea typeface="Microsoft JhengHei" panose="020B0604030504040204" pitchFamily="34" charset="-120"/>
                      </a:endParaRP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5. </a:t>
                      </a:r>
                      <a:r>
                        <a:rPr lang="zh-TW" sz="1200" b="0" kern="100" dirty="0">
                          <a:effectLst/>
                          <a:latin typeface="Microsoft JhengHei" panose="020B0604030504040204" pitchFamily="34" charset="-120"/>
                          <a:ea typeface="Microsoft JhengHei" panose="020B0604030504040204" pitchFamily="34" charset="-120"/>
                        </a:rPr>
                        <a:t>如果要進行刪除，選取“我</a:t>
                      </a:r>
                      <a:r>
                        <a:rPr lang="zh-TW" altLang="en-US" sz="1200" b="0" kern="100" dirty="0">
                          <a:effectLst/>
                          <a:latin typeface="Microsoft JhengHei" panose="020B0604030504040204" pitchFamily="34" charset="-120"/>
                          <a:ea typeface="Microsoft JhengHei" panose="020B0604030504040204" pitchFamily="34" charset="-120"/>
                        </a:rPr>
                        <a:t>的</a:t>
                      </a:r>
                      <a:r>
                        <a:rPr lang="zh-TW" sz="1200" b="0" kern="100" dirty="0">
                          <a:effectLst/>
                          <a:latin typeface="Microsoft JhengHei" panose="020B0604030504040204" pitchFamily="34" charset="-120"/>
                          <a:ea typeface="Microsoft JhengHei" panose="020B0604030504040204" pitchFamily="34" charset="-120"/>
                        </a:rPr>
                        <a:t>行程”按鍵，並依照該場研討會名稱欄位進行查詢，選取“刪除”按鍵，讀取所要刪除之研討會。</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tc>
                <a:tc>
                  <a:txBody>
                    <a:bodyPr/>
                    <a:lstStyle/>
                    <a:p>
                      <a:pPr algn="l">
                        <a:spcAft>
                          <a:spcPts val="0"/>
                        </a:spcAft>
                      </a:pPr>
                      <a:r>
                        <a:rPr lang="zh-TW" sz="1200" b="0" kern="100" dirty="0">
                          <a:effectLst/>
                          <a:latin typeface="Microsoft JhengHei" panose="020B0604030504040204" pitchFamily="34" charset="-120"/>
                          <a:ea typeface="Microsoft JhengHei" panose="020B0604030504040204" pitchFamily="34" charset="-120"/>
                        </a:rPr>
                        <a:t>系統：</a:t>
                      </a: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1.1 </a:t>
                      </a:r>
                      <a:r>
                        <a:rPr lang="zh-TW" sz="1200" b="0" kern="100" dirty="0">
                          <a:effectLst/>
                          <a:latin typeface="Microsoft JhengHei" panose="020B0604030504040204" pitchFamily="34" charset="-120"/>
                          <a:ea typeface="Microsoft JhengHei" panose="020B0604030504040204" pitchFamily="34" charset="-120"/>
                        </a:rPr>
                        <a:t>系統開啟該場社群研討會之所有研討會基本資料畫面。</a:t>
                      </a:r>
                      <a:endParaRPr lang="en-US" altLang="zh-TW" sz="1200" b="0" kern="100" dirty="0">
                        <a:effectLst/>
                        <a:latin typeface="Microsoft JhengHei" panose="020B0604030504040204" pitchFamily="34" charset="-120"/>
                        <a:ea typeface="Microsoft JhengHei" panose="020B0604030504040204" pitchFamily="34" charset="-120"/>
                      </a:endParaRPr>
                    </a:p>
                    <a:p>
                      <a:pPr algn="l">
                        <a:spcAft>
                          <a:spcPts val="0"/>
                        </a:spcAft>
                      </a:pPr>
                      <a:endParaRPr lang="zh-TW" sz="1200" b="0" kern="100" dirty="0">
                        <a:effectLst/>
                        <a:latin typeface="Microsoft JhengHei" panose="020B0604030504040204" pitchFamily="34" charset="-120"/>
                        <a:ea typeface="Microsoft JhengHei" panose="020B0604030504040204" pitchFamily="34" charset="-120"/>
                      </a:endParaRP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2.1 </a:t>
                      </a:r>
                      <a:r>
                        <a:rPr lang="zh-TW" sz="1200" b="0" kern="100" dirty="0">
                          <a:effectLst/>
                          <a:latin typeface="Microsoft JhengHei" panose="020B0604030504040204" pitchFamily="34" charset="-120"/>
                          <a:ea typeface="Microsoft JhengHei" panose="020B0604030504040204" pitchFamily="34" charset="-120"/>
                        </a:rPr>
                        <a:t>系統將研討會加入“我的行程”。</a:t>
                      </a:r>
                      <a:endParaRPr lang="en-US" altLang="zh-TW" sz="1200" b="0" kern="100" dirty="0">
                        <a:effectLst/>
                        <a:latin typeface="Microsoft JhengHei" panose="020B0604030504040204" pitchFamily="34" charset="-120"/>
                        <a:ea typeface="Microsoft JhengHei" panose="020B0604030504040204" pitchFamily="34" charset="-120"/>
                      </a:endParaRPr>
                    </a:p>
                    <a:p>
                      <a:pPr algn="l">
                        <a:spcAft>
                          <a:spcPts val="0"/>
                        </a:spcAft>
                      </a:pPr>
                      <a:endParaRPr lang="zh-TW" sz="1200" b="0" kern="100" dirty="0">
                        <a:effectLst/>
                        <a:latin typeface="Microsoft JhengHei" panose="020B0604030504040204" pitchFamily="34" charset="-120"/>
                        <a:ea typeface="Microsoft JhengHei" panose="020B0604030504040204" pitchFamily="34" charset="-120"/>
                      </a:endParaRP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3.1 </a:t>
                      </a:r>
                      <a:r>
                        <a:rPr lang="zh-TW" sz="1200" b="0" kern="100" dirty="0">
                          <a:effectLst/>
                          <a:latin typeface="Microsoft JhengHei" panose="020B0604030504040204" pitchFamily="34" charset="-120"/>
                          <a:ea typeface="Microsoft JhengHei" panose="020B0604030504040204" pitchFamily="34" charset="-120"/>
                        </a:rPr>
                        <a:t>系統顯示全部行程表。</a:t>
                      </a:r>
                      <a:endParaRPr lang="en-US" sz="1200" b="0" kern="100" dirty="0">
                        <a:effectLst/>
                        <a:latin typeface="Microsoft JhengHei" panose="020B0604030504040204" pitchFamily="34" charset="-120"/>
                        <a:ea typeface="Microsoft JhengHei" panose="020B0604030504040204" pitchFamily="34" charset="-120"/>
                      </a:endParaRP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4.1</a:t>
                      </a:r>
                      <a:r>
                        <a:rPr lang="zh-TW" sz="1200" b="0" kern="100" dirty="0">
                          <a:effectLst/>
                          <a:latin typeface="Microsoft JhengHei" panose="020B0604030504040204" pitchFamily="34" charset="-120"/>
                          <a:ea typeface="Microsoft JhengHei" panose="020B0604030504040204" pitchFamily="34" charset="-120"/>
                        </a:rPr>
                        <a:t>系統檢查輸入資料，有錯誤時，系統要求重新輸入。</a:t>
                      </a: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4.2</a:t>
                      </a:r>
                      <a:r>
                        <a:rPr lang="zh-TW" sz="1200" b="0" kern="100" dirty="0">
                          <a:effectLst/>
                          <a:latin typeface="Microsoft JhengHei" panose="020B0604030504040204" pitchFamily="34" charset="-120"/>
                          <a:ea typeface="Microsoft JhengHei" panose="020B0604030504040204" pitchFamily="34" charset="-120"/>
                        </a:rPr>
                        <a:t>根據輸入欄位資料，搜尋該研討會，並顯示該時間區塊或研討會之所有訊息。</a:t>
                      </a: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5.1</a:t>
                      </a:r>
                      <a:r>
                        <a:rPr lang="zh-TW" sz="1200" b="0" kern="100" dirty="0">
                          <a:effectLst/>
                          <a:latin typeface="Microsoft JhengHei" panose="020B0604030504040204" pitchFamily="34" charset="-120"/>
                          <a:ea typeface="Microsoft JhengHei" panose="020B0604030504040204" pitchFamily="34" charset="-120"/>
                        </a:rPr>
                        <a:t>根據輸入欄位資料，搜尋該研討會，並顯示至畫面。</a:t>
                      </a: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5.2</a:t>
                      </a:r>
                      <a:r>
                        <a:rPr lang="zh-TW" sz="1200" b="0" kern="100" dirty="0">
                          <a:effectLst/>
                          <a:latin typeface="Microsoft JhengHei" panose="020B0604030504040204" pitchFamily="34" charset="-120"/>
                          <a:ea typeface="Microsoft JhengHei" panose="020B0604030504040204" pitchFamily="34" charset="-120"/>
                        </a:rPr>
                        <a:t>出現確認訊息視窗，按“確認”進行刪除動作，按“取消”則不做刪除動作。</a:t>
                      </a:r>
                    </a:p>
                    <a:p>
                      <a:pPr algn="l">
                        <a:spcAft>
                          <a:spcPts val="0"/>
                        </a:spcAft>
                      </a:pPr>
                      <a:r>
                        <a:rPr lang="en-US" sz="1200" b="0" kern="100" dirty="0">
                          <a:effectLst/>
                          <a:latin typeface="Microsoft JhengHei" panose="020B0604030504040204" pitchFamily="34" charset="-120"/>
                          <a:ea typeface="Microsoft JhengHei" panose="020B0604030504040204" pitchFamily="34" charset="-120"/>
                        </a:rPr>
                        <a:t>5.3</a:t>
                      </a:r>
                      <a:r>
                        <a:rPr lang="zh-TW" sz="1200" b="0" kern="100" dirty="0">
                          <a:effectLst/>
                          <a:latin typeface="Microsoft JhengHei" panose="020B0604030504040204" pitchFamily="34" charset="-120"/>
                          <a:ea typeface="Microsoft JhengHei" panose="020B0604030504040204" pitchFamily="34" charset="-120"/>
                        </a:rPr>
                        <a:t>回到“我的行程”。</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tc>
                <a:extLst>
                  <a:ext uri="{0D108BD9-81ED-4DB2-BD59-A6C34878D82A}">
                    <a16:rowId xmlns:a16="http://schemas.microsoft.com/office/drawing/2014/main" val="3788613464"/>
                  </a:ext>
                </a:extLst>
              </a:tr>
              <a:tr h="563983">
                <a:tc>
                  <a:txBody>
                    <a:bodyPr/>
                    <a:lstStyle/>
                    <a:p>
                      <a:pPr algn="ctr">
                        <a:spcAft>
                          <a:spcPts val="0"/>
                        </a:spcAft>
                      </a:pPr>
                      <a:r>
                        <a:rPr lang="zh-TW" sz="1200" b="0" kern="100">
                          <a:effectLst/>
                          <a:latin typeface="Microsoft JhengHei" panose="020B0604030504040204" pitchFamily="34" charset="-120"/>
                          <a:ea typeface="Microsoft JhengHei" panose="020B0604030504040204" pitchFamily="34" charset="-120"/>
                        </a:rPr>
                        <a:t>例外情節</a:t>
                      </a:r>
                      <a:endParaRPr lang="zh-TW" sz="1200" b="0" kern="10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nchor="ctr"/>
                </a:tc>
                <a:tc gridSpan="2">
                  <a:txBody>
                    <a:bodyPr/>
                    <a:lstStyle/>
                    <a:p>
                      <a:pPr algn="l">
                        <a:spcAft>
                          <a:spcPts val="0"/>
                        </a:spcAft>
                      </a:pPr>
                      <a:r>
                        <a:rPr lang="en-US" sz="1200" b="0" kern="100" dirty="0">
                          <a:effectLst/>
                          <a:latin typeface="Microsoft JhengHei" panose="020B0604030504040204" pitchFamily="34" charset="-120"/>
                          <a:ea typeface="Microsoft JhengHei" panose="020B0604030504040204" pitchFamily="34" charset="-120"/>
                        </a:rPr>
                        <a:t>*a.  </a:t>
                      </a:r>
                      <a:r>
                        <a:rPr lang="zh-TW" sz="1200" b="0" kern="100" dirty="0">
                          <a:effectLst/>
                          <a:latin typeface="Microsoft JhengHei" panose="020B0604030504040204" pitchFamily="34" charset="-120"/>
                          <a:ea typeface="Microsoft JhengHei" panose="020B0604030504040204" pitchFamily="34" charset="-120"/>
                        </a:rPr>
                        <a:t>如果有欄位無法輸入，或資料無法儲存，系統需要顯示警告訊息並中止輸入。</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nchor="ctr"/>
                </a:tc>
                <a:tc hMerge="1">
                  <a:txBody>
                    <a:bodyPr/>
                    <a:lstStyle/>
                    <a:p>
                      <a:endParaRPr lang="zh-TW" altLang="en-US"/>
                    </a:p>
                  </a:txBody>
                  <a:tcPr/>
                </a:tc>
                <a:extLst>
                  <a:ext uri="{0D108BD9-81ED-4DB2-BD59-A6C34878D82A}">
                    <a16:rowId xmlns:a16="http://schemas.microsoft.com/office/drawing/2014/main" val="3170379659"/>
                  </a:ext>
                </a:extLst>
              </a:tr>
              <a:tr h="530186">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其他需求</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nchor="ctr"/>
                </a:tc>
                <a:tc gridSpan="2">
                  <a:txBody>
                    <a:bodyPr/>
                    <a:lstStyle/>
                    <a:p>
                      <a:pPr algn="l">
                        <a:spcAft>
                          <a:spcPts val="0"/>
                        </a:spcAft>
                      </a:pPr>
                      <a:r>
                        <a:rPr lang="zh-TW" sz="1200" b="0" kern="100" dirty="0">
                          <a:effectLst/>
                          <a:latin typeface="Microsoft JhengHei" panose="020B0604030504040204" pitchFamily="34" charset="-120"/>
                          <a:ea typeface="Microsoft JhengHei" panose="020B0604030504040204" pitchFamily="34" charset="-120"/>
                        </a:rPr>
                        <a:t>無。</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57084" marR="57084" marT="0" marB="0"/>
                </a:tc>
                <a:tc hMerge="1">
                  <a:txBody>
                    <a:bodyPr/>
                    <a:lstStyle/>
                    <a:p>
                      <a:endParaRPr lang="zh-TW" altLang="en-US"/>
                    </a:p>
                  </a:txBody>
                  <a:tcPr/>
                </a:tc>
                <a:extLst>
                  <a:ext uri="{0D108BD9-81ED-4DB2-BD59-A6C34878D82A}">
                    <a16:rowId xmlns:a16="http://schemas.microsoft.com/office/drawing/2014/main" val="72588949"/>
                  </a:ext>
                </a:extLst>
              </a:tr>
            </a:tbl>
          </a:graphicData>
        </a:graphic>
      </p:graphicFrame>
      <p:sp>
        <p:nvSpPr>
          <p:cNvPr id="5" name="標題 1">
            <a:extLst>
              <a:ext uri="{FF2B5EF4-FFF2-40B4-BE49-F238E27FC236}">
                <a16:creationId xmlns:a16="http://schemas.microsoft.com/office/drawing/2014/main" id="{38EE61A2-17BC-0F4A-8F36-B60F97D09E83}"/>
              </a:ext>
            </a:extLst>
          </p:cNvPr>
          <p:cNvSpPr>
            <a:spLocks noGrp="1"/>
          </p:cNvSpPr>
          <p:nvPr>
            <p:ph type="title"/>
          </p:nvPr>
        </p:nvSpPr>
        <p:spPr>
          <a:xfrm>
            <a:off x="212723" y="835165"/>
            <a:ext cx="2452099" cy="1256546"/>
          </a:xfrm>
        </p:spPr>
        <p:txBody>
          <a:bodyPr>
            <a:normAutofit/>
          </a:bodyPr>
          <a:lstStyle/>
          <a:p>
            <a:r>
              <a:rPr kumimoji="1" lang="zh-CN" altLang="en-US" dirty="0"/>
              <a:t>使用案例一</a:t>
            </a:r>
            <a:br>
              <a:rPr kumimoji="1" lang="en-US" altLang="zh-TW" dirty="0"/>
            </a:br>
            <a:r>
              <a:rPr kumimoji="1" lang="zh-CN" altLang="en-US" dirty="0"/>
              <a:t>會員管理活動行程作業</a:t>
            </a:r>
            <a:endParaRPr kumimoji="1" lang="zh-TW" altLang="en-US" dirty="0"/>
          </a:p>
        </p:txBody>
      </p:sp>
    </p:spTree>
    <p:extLst>
      <p:ext uri="{BB962C8B-B14F-4D97-AF65-F5344CB8AC3E}">
        <p14:creationId xmlns:p14="http://schemas.microsoft.com/office/powerpoint/2010/main" val="488249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57A451-B2A8-A34F-B4AF-D3C5AE1DEE86}"/>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graphicFrame>
        <p:nvGraphicFramePr>
          <p:cNvPr id="7" name="表格 6">
            <a:extLst>
              <a:ext uri="{FF2B5EF4-FFF2-40B4-BE49-F238E27FC236}">
                <a16:creationId xmlns:a16="http://schemas.microsoft.com/office/drawing/2014/main" id="{7684D0FB-1244-EF48-8B2B-1217FE9981C2}"/>
              </a:ext>
            </a:extLst>
          </p:cNvPr>
          <p:cNvGraphicFramePr>
            <a:graphicFrameLocks noGrp="1"/>
          </p:cNvGraphicFramePr>
          <p:nvPr>
            <p:extLst>
              <p:ext uri="{D42A27DB-BD31-4B8C-83A1-F6EECF244321}">
                <p14:modId xmlns:p14="http://schemas.microsoft.com/office/powerpoint/2010/main" val="1386458644"/>
              </p:ext>
            </p:extLst>
          </p:nvPr>
        </p:nvGraphicFramePr>
        <p:xfrm>
          <a:off x="2664822" y="90690"/>
          <a:ext cx="8855665" cy="6676620"/>
        </p:xfrm>
        <a:graphic>
          <a:graphicData uri="http://schemas.openxmlformats.org/drawingml/2006/table">
            <a:tbl>
              <a:tblPr firstRow="1" firstCol="1" bandRow="1">
                <a:tableStyleId>{5C22544A-7EE6-4342-B048-85BDC9FD1C3A}</a:tableStyleId>
              </a:tblPr>
              <a:tblGrid>
                <a:gridCol w="1955352">
                  <a:extLst>
                    <a:ext uri="{9D8B030D-6E8A-4147-A177-3AD203B41FA5}">
                      <a16:colId xmlns:a16="http://schemas.microsoft.com/office/drawing/2014/main" val="2993895183"/>
                    </a:ext>
                  </a:extLst>
                </a:gridCol>
                <a:gridCol w="3490508">
                  <a:extLst>
                    <a:ext uri="{9D8B030D-6E8A-4147-A177-3AD203B41FA5}">
                      <a16:colId xmlns:a16="http://schemas.microsoft.com/office/drawing/2014/main" val="853098524"/>
                    </a:ext>
                  </a:extLst>
                </a:gridCol>
                <a:gridCol w="3409805">
                  <a:extLst>
                    <a:ext uri="{9D8B030D-6E8A-4147-A177-3AD203B41FA5}">
                      <a16:colId xmlns:a16="http://schemas.microsoft.com/office/drawing/2014/main" val="273478328"/>
                    </a:ext>
                  </a:extLst>
                </a:gridCol>
              </a:tblGrid>
              <a:tr h="370115">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使用案例名稱</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32623" marR="32623" marT="0" marB="0" anchor="ctr"/>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簡報</a:t>
                      </a:r>
                      <a:r>
                        <a:rPr lang="zh-TW" altLang="en-US" sz="1200" b="0" kern="100" dirty="0">
                          <a:effectLst/>
                          <a:latin typeface="Microsoft JhengHei" panose="020B0604030504040204" pitchFamily="34" charset="-120"/>
                          <a:ea typeface="Microsoft JhengHei" panose="020B0604030504040204" pitchFamily="34" charset="-120"/>
                        </a:rPr>
                        <a:t>管理</a:t>
                      </a:r>
                      <a:r>
                        <a:rPr lang="zh-TW" sz="1200" b="0" kern="100" dirty="0">
                          <a:effectLst/>
                          <a:latin typeface="Microsoft JhengHei" panose="020B0604030504040204" pitchFamily="34" charset="-120"/>
                          <a:ea typeface="Microsoft JhengHei" panose="020B0604030504040204" pitchFamily="34" charset="-120"/>
                        </a:rPr>
                        <a:t>作業</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71263" marR="71263" marT="35631" marB="35631"/>
                </a:tc>
                <a:tc hMerge="1">
                  <a:txBody>
                    <a:bodyPr/>
                    <a:lstStyle/>
                    <a:p>
                      <a:endParaRPr lang="zh-TW" altLang="en-US"/>
                    </a:p>
                  </a:txBody>
                  <a:tcPr/>
                </a:tc>
                <a:extLst>
                  <a:ext uri="{0D108BD9-81ED-4DB2-BD59-A6C34878D82A}">
                    <a16:rowId xmlns:a16="http://schemas.microsoft.com/office/drawing/2014/main" val="3570858394"/>
                  </a:ext>
                </a:extLst>
              </a:tr>
              <a:tr h="311257">
                <a:tc>
                  <a:txBody>
                    <a:bodyPr/>
                    <a:lstStyle/>
                    <a:p>
                      <a:pPr algn="ctr">
                        <a:spcAft>
                          <a:spcPts val="0"/>
                        </a:spcAft>
                      </a:pPr>
                      <a:r>
                        <a:rPr lang="zh-TW" sz="1200" b="0" kern="100">
                          <a:effectLst/>
                          <a:latin typeface="Microsoft JhengHei" panose="020B0604030504040204" pitchFamily="34" charset="-120"/>
                          <a:ea typeface="Microsoft JhengHei" panose="020B0604030504040204" pitchFamily="34" charset="-120"/>
                        </a:rPr>
                        <a:t>使用案例描述</a:t>
                      </a:r>
                      <a:endParaRPr lang="zh-TW" sz="1200" b="0" kern="10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32623" marR="32623" marT="0" marB="0" anchor="ctr"/>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方便講者上傳該場會議簡報及與會人員下載該場會議簡報</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71263" marR="71263" marT="35631" marB="35631"/>
                </a:tc>
                <a:tc hMerge="1">
                  <a:txBody>
                    <a:bodyPr/>
                    <a:lstStyle/>
                    <a:p>
                      <a:endParaRPr lang="zh-TW" altLang="en-US"/>
                    </a:p>
                  </a:txBody>
                  <a:tcPr/>
                </a:tc>
                <a:extLst>
                  <a:ext uri="{0D108BD9-81ED-4DB2-BD59-A6C34878D82A}">
                    <a16:rowId xmlns:a16="http://schemas.microsoft.com/office/drawing/2014/main" val="3641878385"/>
                  </a:ext>
                </a:extLst>
              </a:tr>
              <a:tr h="311255">
                <a:tc>
                  <a:txBody>
                    <a:bodyPr/>
                    <a:lstStyle/>
                    <a:p>
                      <a:pPr algn="ctr">
                        <a:spcAft>
                          <a:spcPts val="0"/>
                        </a:spcAft>
                      </a:pPr>
                      <a:r>
                        <a:rPr lang="zh-TW" sz="1200" b="0" kern="100">
                          <a:effectLst/>
                          <a:latin typeface="Microsoft JhengHei" panose="020B0604030504040204" pitchFamily="34" charset="-120"/>
                          <a:ea typeface="Microsoft JhengHei" panose="020B0604030504040204" pitchFamily="34" charset="-120"/>
                        </a:rPr>
                        <a:t>主要參與者</a:t>
                      </a:r>
                      <a:endParaRPr lang="zh-TW" sz="1200" b="0" kern="10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32623" marR="32623" marT="0" marB="0" anchor="ctr"/>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與會人員</a:t>
                      </a:r>
                      <a:r>
                        <a:rPr lang="zh-TW" altLang="en-US" sz="1200" b="0" kern="100" dirty="0">
                          <a:effectLst/>
                          <a:latin typeface="Microsoft JhengHei" panose="020B0604030504040204" pitchFamily="34" charset="-120"/>
                          <a:ea typeface="Microsoft JhengHei" panose="020B0604030504040204" pitchFamily="34" charset="-120"/>
                        </a:rPr>
                        <a:t>、</a:t>
                      </a:r>
                      <a:r>
                        <a:rPr lang="zh-TW" sz="1200" b="0" kern="100" dirty="0">
                          <a:effectLst/>
                          <a:latin typeface="Microsoft JhengHei" panose="020B0604030504040204" pitchFamily="34" charset="-120"/>
                          <a:ea typeface="Microsoft JhengHei" panose="020B0604030504040204" pitchFamily="34" charset="-120"/>
                        </a:rPr>
                        <a:t>講者</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71263" marR="71263" marT="35631" marB="35631"/>
                </a:tc>
                <a:tc hMerge="1">
                  <a:txBody>
                    <a:bodyPr/>
                    <a:lstStyle/>
                    <a:p>
                      <a:endParaRPr lang="zh-TW" altLang="en-US"/>
                    </a:p>
                  </a:txBody>
                  <a:tcPr/>
                </a:tc>
                <a:extLst>
                  <a:ext uri="{0D108BD9-81ED-4DB2-BD59-A6C34878D82A}">
                    <a16:rowId xmlns:a16="http://schemas.microsoft.com/office/drawing/2014/main" val="1081556799"/>
                  </a:ext>
                </a:extLst>
              </a:tr>
              <a:tr h="504912">
                <a:tc>
                  <a:txBody>
                    <a:bodyPr/>
                    <a:lstStyle/>
                    <a:p>
                      <a:pPr algn="ctr">
                        <a:spcAft>
                          <a:spcPts val="0"/>
                        </a:spcAft>
                      </a:pPr>
                      <a:r>
                        <a:rPr lang="zh-TW" sz="1200" b="0" kern="100">
                          <a:effectLst/>
                          <a:latin typeface="Microsoft JhengHei" panose="020B0604030504040204" pitchFamily="34" charset="-120"/>
                          <a:ea typeface="Microsoft JhengHei" panose="020B0604030504040204" pitchFamily="34" charset="-120"/>
                        </a:rPr>
                        <a:t>利害關係人與目標</a:t>
                      </a:r>
                      <a:endParaRPr lang="zh-TW" sz="1200" b="0" kern="10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32623" marR="32623" marT="0" marB="0" anchor="ctr"/>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與會人員</a:t>
                      </a:r>
                      <a:r>
                        <a:rPr lang="en-US" sz="1200" b="0" kern="100" dirty="0">
                          <a:effectLst/>
                          <a:latin typeface="Microsoft JhengHei" panose="020B0604030504040204" pitchFamily="34" charset="-120"/>
                          <a:ea typeface="Microsoft JhengHei" panose="020B0604030504040204" pitchFamily="34" charset="-120"/>
                        </a:rPr>
                        <a:t> : </a:t>
                      </a:r>
                      <a:r>
                        <a:rPr lang="zh-TW" sz="1200" b="0" kern="100" dirty="0">
                          <a:effectLst/>
                          <a:latin typeface="Microsoft JhengHei" panose="020B0604030504040204" pitchFamily="34" charset="-120"/>
                          <a:ea typeface="Microsoft JhengHei" panose="020B0604030504040204" pitchFamily="34" charset="-120"/>
                        </a:rPr>
                        <a:t>能夠下載講者的簡報</a:t>
                      </a:r>
                    </a:p>
                    <a:p>
                      <a:pPr>
                        <a:spcAft>
                          <a:spcPts val="0"/>
                        </a:spcAft>
                      </a:pPr>
                      <a:r>
                        <a:rPr lang="zh-TW" sz="1200" b="0" kern="100" dirty="0">
                          <a:effectLst/>
                          <a:latin typeface="Microsoft JhengHei" panose="020B0604030504040204" pitchFamily="34" charset="-120"/>
                          <a:ea typeface="Microsoft JhengHei" panose="020B0604030504040204" pitchFamily="34" charset="-120"/>
                        </a:rPr>
                        <a:t>講者</a:t>
                      </a:r>
                      <a:r>
                        <a:rPr lang="en-US" sz="1200" b="0" kern="100" dirty="0">
                          <a:effectLst/>
                          <a:latin typeface="Microsoft JhengHei" panose="020B0604030504040204" pitchFamily="34" charset="-120"/>
                          <a:ea typeface="Microsoft JhengHei" panose="020B0604030504040204" pitchFamily="34" charset="-120"/>
                        </a:rPr>
                        <a:t> : </a:t>
                      </a:r>
                      <a:r>
                        <a:rPr lang="zh-TW" sz="1200" b="0" kern="100" dirty="0">
                          <a:effectLst/>
                          <a:latin typeface="Microsoft JhengHei" panose="020B0604030504040204" pitchFamily="34" charset="-120"/>
                          <a:ea typeface="Microsoft JhengHei" panose="020B0604030504040204" pitchFamily="34" charset="-120"/>
                        </a:rPr>
                        <a:t>能夠上傳和管理簡報檔</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71263" marR="71263" marT="35631" marB="35631"/>
                </a:tc>
                <a:tc hMerge="1">
                  <a:txBody>
                    <a:bodyPr/>
                    <a:lstStyle/>
                    <a:p>
                      <a:endParaRPr lang="zh-TW" altLang="en-US"/>
                    </a:p>
                  </a:txBody>
                  <a:tcPr/>
                </a:tc>
                <a:extLst>
                  <a:ext uri="{0D108BD9-81ED-4DB2-BD59-A6C34878D82A}">
                    <a16:rowId xmlns:a16="http://schemas.microsoft.com/office/drawing/2014/main" val="473327292"/>
                  </a:ext>
                </a:extLst>
              </a:tr>
              <a:tr h="343970">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前置條件</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32623" marR="32623" marT="0" marB="0" anchor="ctr"/>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會員已購票加入該場會議</a:t>
                      </a:r>
                    </a:p>
                    <a:p>
                      <a:pPr>
                        <a:spcAft>
                          <a:spcPts val="0"/>
                        </a:spcAft>
                      </a:pPr>
                      <a:r>
                        <a:rPr lang="zh-TW" sz="1200" b="0" kern="100" dirty="0">
                          <a:effectLst/>
                          <a:latin typeface="Microsoft JhengHei" panose="020B0604030504040204" pitchFamily="34" charset="-120"/>
                          <a:ea typeface="Microsoft JhengHei" panose="020B0604030504040204" pitchFamily="34" charset="-120"/>
                        </a:rPr>
                        <a:t>講者身分已確認</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71263" marR="71263" marT="35631" marB="35631"/>
                </a:tc>
                <a:tc hMerge="1">
                  <a:txBody>
                    <a:bodyPr/>
                    <a:lstStyle/>
                    <a:p>
                      <a:endParaRPr lang="zh-TW" altLang="en-US"/>
                    </a:p>
                  </a:txBody>
                  <a:tcPr/>
                </a:tc>
                <a:extLst>
                  <a:ext uri="{0D108BD9-81ED-4DB2-BD59-A6C34878D82A}">
                    <a16:rowId xmlns:a16="http://schemas.microsoft.com/office/drawing/2014/main" val="4077179931"/>
                  </a:ext>
                </a:extLst>
              </a:tr>
              <a:tr h="325405">
                <a:tc>
                  <a:txBody>
                    <a:bodyPr/>
                    <a:lstStyle/>
                    <a:p>
                      <a:pPr algn="ctr">
                        <a:spcAft>
                          <a:spcPts val="0"/>
                        </a:spcAft>
                      </a:pPr>
                      <a:r>
                        <a:rPr lang="zh-TW" sz="1200" b="0" kern="100">
                          <a:effectLst/>
                          <a:latin typeface="Microsoft JhengHei" panose="020B0604030504040204" pitchFamily="34" charset="-120"/>
                          <a:ea typeface="Microsoft JhengHei" panose="020B0604030504040204" pitchFamily="34" charset="-120"/>
                        </a:rPr>
                        <a:t>後置條件</a:t>
                      </a:r>
                      <a:endParaRPr lang="zh-TW" sz="1200" b="0" kern="10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32623" marR="32623" marT="0" marB="0" anchor="ctr"/>
                </a:tc>
                <a:tc gridSpan="2">
                  <a:txBody>
                    <a:bodyPr/>
                    <a:lstStyle/>
                    <a:p>
                      <a:pPr>
                        <a:spcAft>
                          <a:spcPts val="0"/>
                        </a:spcAft>
                      </a:pPr>
                      <a:r>
                        <a:rPr lang="zh-TW" sz="1200" b="0" kern="100">
                          <a:effectLst/>
                          <a:latin typeface="Microsoft JhengHei" panose="020B0604030504040204" pitchFamily="34" charset="-120"/>
                          <a:ea typeface="Microsoft JhengHei" panose="020B0604030504040204" pitchFamily="34" charset="-120"/>
                        </a:rPr>
                        <a:t>正確上傳和管理簡報或下載簡報</a:t>
                      </a:r>
                      <a:endParaRPr lang="zh-TW" sz="1200" b="0" kern="10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71263" marR="71263" marT="35631" marB="35631"/>
                </a:tc>
                <a:tc hMerge="1">
                  <a:txBody>
                    <a:bodyPr/>
                    <a:lstStyle/>
                    <a:p>
                      <a:endParaRPr lang="zh-TW" altLang="en-US"/>
                    </a:p>
                  </a:txBody>
                  <a:tcPr/>
                </a:tc>
                <a:extLst>
                  <a:ext uri="{0D108BD9-81ED-4DB2-BD59-A6C34878D82A}">
                    <a16:rowId xmlns:a16="http://schemas.microsoft.com/office/drawing/2014/main" val="719964802"/>
                  </a:ext>
                </a:extLst>
              </a:tr>
              <a:tr h="2447607">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主要成功情節</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32623" marR="32623" marT="0" marB="0" anchor="ctr"/>
                </a:tc>
                <a:tc>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參與者：</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1. </a:t>
                      </a:r>
                      <a:r>
                        <a:rPr lang="zh-TW" sz="1200" b="0" kern="100" dirty="0">
                          <a:effectLst/>
                          <a:latin typeface="Microsoft JhengHei" panose="020B0604030504040204" pitchFamily="34" charset="-120"/>
                          <a:ea typeface="Microsoft JhengHei" panose="020B0604030504040204" pitchFamily="34" charset="-120"/>
                        </a:rPr>
                        <a:t>講者點選手機</a:t>
                      </a:r>
                      <a:r>
                        <a:rPr lang="en-US" sz="1200" b="0" kern="100" dirty="0">
                          <a:effectLst/>
                          <a:latin typeface="Microsoft JhengHei" panose="020B0604030504040204" pitchFamily="34" charset="-120"/>
                          <a:ea typeface="Microsoft JhengHei" panose="020B0604030504040204" pitchFamily="34" charset="-120"/>
                        </a:rPr>
                        <a:t>APP</a:t>
                      </a:r>
                      <a:r>
                        <a:rPr lang="zh-TW" sz="1200" b="0" kern="100" dirty="0">
                          <a:effectLst/>
                          <a:latin typeface="Microsoft JhengHei" panose="020B0604030504040204" pitchFamily="34" charset="-120"/>
                          <a:ea typeface="Microsoft JhengHei" panose="020B0604030504040204" pitchFamily="34" charset="-120"/>
                        </a:rPr>
                        <a:t>圖示後，登入並進入本社群研討會系統。</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2. </a:t>
                      </a:r>
                      <a:r>
                        <a:rPr lang="zh-TW" sz="1200" b="0" kern="100" dirty="0">
                          <a:effectLst/>
                          <a:latin typeface="Microsoft JhengHei" panose="020B0604030504040204" pitchFamily="34" charset="-120"/>
                          <a:ea typeface="Microsoft JhengHei" panose="020B0604030504040204" pitchFamily="34" charset="-120"/>
                        </a:rPr>
                        <a:t>講者選取自己該場研討會，並點選“上傳”按鍵，選取該簡報檔的存放位置並上傳。</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 </a:t>
                      </a:r>
                      <a:endParaRPr lang="zh-TW" sz="1200" b="0" kern="100" dirty="0">
                        <a:effectLst/>
                        <a:latin typeface="Microsoft JhengHei" panose="020B0604030504040204" pitchFamily="34" charset="-120"/>
                        <a:ea typeface="Microsoft JhengHei" panose="020B0604030504040204" pitchFamily="34" charset="-120"/>
                      </a:endParaRPr>
                    </a:p>
                    <a:p>
                      <a:pPr>
                        <a:spcAft>
                          <a:spcPts val="0"/>
                        </a:spcAft>
                      </a:pPr>
                      <a:r>
                        <a:rPr lang="en-US" sz="1200" b="0" kern="100" dirty="0">
                          <a:effectLst/>
                          <a:latin typeface="Microsoft JhengHei" panose="020B0604030504040204" pitchFamily="34" charset="-120"/>
                          <a:ea typeface="Microsoft JhengHei" panose="020B0604030504040204" pitchFamily="34" charset="-120"/>
                        </a:rPr>
                        <a:t> </a:t>
                      </a:r>
                      <a:endParaRPr lang="zh-TW" sz="1200" b="0" kern="100" dirty="0">
                        <a:effectLst/>
                        <a:latin typeface="Microsoft JhengHei" panose="020B0604030504040204" pitchFamily="34" charset="-120"/>
                        <a:ea typeface="Microsoft JhengHei" panose="020B0604030504040204" pitchFamily="34" charset="-120"/>
                      </a:endParaRPr>
                    </a:p>
                    <a:p>
                      <a:pPr>
                        <a:spcAft>
                          <a:spcPts val="0"/>
                        </a:spcAft>
                      </a:pPr>
                      <a:r>
                        <a:rPr lang="en-US" sz="1200" b="0" kern="100" dirty="0">
                          <a:effectLst/>
                          <a:latin typeface="Microsoft JhengHei" panose="020B0604030504040204" pitchFamily="34" charset="-120"/>
                          <a:ea typeface="Microsoft JhengHei" panose="020B0604030504040204" pitchFamily="34" charset="-120"/>
                        </a:rPr>
                        <a:t>3. </a:t>
                      </a:r>
                      <a:r>
                        <a:rPr lang="zh-TW" sz="1200" b="0" kern="100" dirty="0">
                          <a:effectLst/>
                          <a:latin typeface="Microsoft JhengHei" panose="020B0604030504040204" pitchFamily="34" charset="-120"/>
                          <a:ea typeface="Microsoft JhengHei" panose="020B0604030504040204" pitchFamily="34" charset="-120"/>
                        </a:rPr>
                        <a:t>上傳完畢後，選取“發佈”。</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 </a:t>
                      </a:r>
                      <a:endParaRPr lang="zh-TW" sz="1200" b="0" kern="100" dirty="0">
                        <a:effectLst/>
                        <a:latin typeface="Microsoft JhengHei" panose="020B0604030504040204" pitchFamily="34" charset="-120"/>
                        <a:ea typeface="Microsoft JhengHei" panose="020B0604030504040204" pitchFamily="34" charset="-120"/>
                      </a:endParaRPr>
                    </a:p>
                    <a:p>
                      <a:pPr>
                        <a:spcAft>
                          <a:spcPts val="0"/>
                        </a:spcAft>
                      </a:pPr>
                      <a:r>
                        <a:rPr lang="en-US" sz="1200" b="0" kern="100" dirty="0">
                          <a:effectLst/>
                          <a:latin typeface="Microsoft JhengHei" panose="020B0604030504040204" pitchFamily="34" charset="-120"/>
                          <a:ea typeface="Microsoft JhengHei" panose="020B0604030504040204" pitchFamily="34" charset="-120"/>
                        </a:rPr>
                        <a:t>4. </a:t>
                      </a:r>
                      <a:r>
                        <a:rPr lang="zh-TW" sz="1200" b="0" kern="100" dirty="0">
                          <a:effectLst/>
                          <a:latin typeface="Microsoft JhengHei" panose="020B0604030504040204" pitchFamily="34" charset="-120"/>
                          <a:ea typeface="Microsoft JhengHei" panose="020B0604030504040204" pitchFamily="34" charset="-120"/>
                        </a:rPr>
                        <a:t>與會人員點選手機</a:t>
                      </a:r>
                      <a:r>
                        <a:rPr lang="en-US" sz="1200" b="0" kern="100" dirty="0">
                          <a:effectLst/>
                          <a:latin typeface="Microsoft JhengHei" panose="020B0604030504040204" pitchFamily="34" charset="-120"/>
                          <a:ea typeface="Microsoft JhengHei" panose="020B0604030504040204" pitchFamily="34" charset="-120"/>
                        </a:rPr>
                        <a:t>APP</a:t>
                      </a:r>
                      <a:r>
                        <a:rPr lang="zh-TW" sz="1200" b="0" kern="100" dirty="0">
                          <a:effectLst/>
                          <a:latin typeface="Microsoft JhengHei" panose="020B0604030504040204" pitchFamily="34" charset="-120"/>
                          <a:ea typeface="Microsoft JhengHei" panose="020B0604030504040204" pitchFamily="34" charset="-120"/>
                        </a:rPr>
                        <a:t>圖示後，登入並進入社群研討會系統。</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5. </a:t>
                      </a:r>
                      <a:r>
                        <a:rPr lang="zh-TW" sz="1200" b="0" kern="100" dirty="0">
                          <a:effectLst/>
                          <a:latin typeface="Microsoft JhengHei" panose="020B0604030504040204" pitchFamily="34" charset="-120"/>
                          <a:ea typeface="Microsoft JhengHei" panose="020B0604030504040204" pitchFamily="34" charset="-120"/>
                        </a:rPr>
                        <a:t>與會人員點選該場研討會，並選取“下載”按鍵，下載講者提供的研討會的簡報檔。</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 </a:t>
                      </a:r>
                      <a:endParaRPr lang="zh-TW" sz="1200" b="0" kern="100" dirty="0">
                        <a:effectLst/>
                        <a:latin typeface="Microsoft JhengHei" panose="020B0604030504040204" pitchFamily="34" charset="-120"/>
                        <a:ea typeface="Microsoft JhengHei" panose="020B0604030504040204" pitchFamily="34" charset="-120"/>
                      </a:endParaRPr>
                    </a:p>
                    <a:p>
                      <a:pPr>
                        <a:spcAft>
                          <a:spcPts val="0"/>
                        </a:spcAft>
                      </a:pPr>
                      <a:r>
                        <a:rPr lang="en-US" sz="1200" b="0" kern="100" dirty="0">
                          <a:effectLst/>
                          <a:latin typeface="Microsoft JhengHei" panose="020B0604030504040204" pitchFamily="34" charset="-120"/>
                          <a:ea typeface="Microsoft JhengHei" panose="020B0604030504040204" pitchFamily="34" charset="-120"/>
                        </a:rPr>
                        <a:t> </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32623" marR="32623" marT="0" marB="0"/>
                </a:tc>
                <a:tc>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系統：</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1.1 </a:t>
                      </a:r>
                      <a:r>
                        <a:rPr lang="zh-TW" sz="1200" b="0" kern="100" dirty="0">
                          <a:effectLst/>
                          <a:latin typeface="Microsoft JhengHei" panose="020B0604030504040204" pitchFamily="34" charset="-120"/>
                          <a:ea typeface="Microsoft JhengHei" panose="020B0604030504040204" pitchFamily="34" charset="-120"/>
                        </a:rPr>
                        <a:t>系統開啟該社群研討會</a:t>
                      </a:r>
                      <a:r>
                        <a:rPr lang="en-US" sz="1200" b="0" kern="100" dirty="0">
                          <a:effectLst/>
                          <a:latin typeface="Microsoft JhengHei" panose="020B0604030504040204" pitchFamily="34" charset="-120"/>
                          <a:ea typeface="Microsoft JhengHei" panose="020B0604030504040204" pitchFamily="34" charset="-120"/>
                        </a:rPr>
                        <a:t>APP</a:t>
                      </a:r>
                      <a:r>
                        <a:rPr lang="zh-TW" sz="1200" b="0" kern="100" dirty="0">
                          <a:effectLst/>
                          <a:latin typeface="Microsoft JhengHei" panose="020B0604030504040204" pitchFamily="34" charset="-120"/>
                          <a:ea typeface="Microsoft JhengHei" panose="020B0604030504040204" pitchFamily="34" charset="-120"/>
                        </a:rPr>
                        <a:t>畫面。</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 </a:t>
                      </a:r>
                      <a:endParaRPr lang="zh-TW" sz="1200" b="0" kern="100" dirty="0">
                        <a:effectLst/>
                        <a:latin typeface="Microsoft JhengHei" panose="020B0604030504040204" pitchFamily="34" charset="-120"/>
                        <a:ea typeface="Microsoft JhengHei" panose="020B0604030504040204" pitchFamily="34" charset="-120"/>
                      </a:endParaRPr>
                    </a:p>
                    <a:p>
                      <a:pPr>
                        <a:spcAft>
                          <a:spcPts val="0"/>
                        </a:spcAft>
                      </a:pPr>
                      <a:r>
                        <a:rPr lang="en-US" sz="1200" b="0" kern="100" dirty="0">
                          <a:effectLst/>
                          <a:latin typeface="Microsoft JhengHei" panose="020B0604030504040204" pitchFamily="34" charset="-120"/>
                          <a:ea typeface="Microsoft JhengHei" panose="020B0604030504040204" pitchFamily="34" charset="-120"/>
                        </a:rPr>
                        <a:t>2.1</a:t>
                      </a:r>
                      <a:r>
                        <a:rPr lang="zh-TW" sz="1200" b="0" kern="100" dirty="0">
                          <a:effectLst/>
                          <a:latin typeface="Microsoft JhengHei" panose="020B0604030504040204" pitchFamily="34" charset="-120"/>
                          <a:ea typeface="Microsoft JhengHei" panose="020B0604030504040204" pitchFamily="34" charset="-120"/>
                        </a:rPr>
                        <a:t>系統顯示該場研討會基本資料之畫面。</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2.2</a:t>
                      </a:r>
                      <a:r>
                        <a:rPr lang="zh-TW" sz="1200" b="0" kern="100" dirty="0">
                          <a:effectLst/>
                          <a:latin typeface="Microsoft JhengHei" panose="020B0604030504040204" pitchFamily="34" charset="-120"/>
                          <a:ea typeface="Microsoft JhengHei" panose="020B0604030504040204" pitchFamily="34" charset="-120"/>
                        </a:rPr>
                        <a:t>出現選取上傳檔案之位置畫面，按“上傳”進行上傳動作。</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2.3</a:t>
                      </a:r>
                      <a:r>
                        <a:rPr lang="zh-TW" sz="1200" b="0" kern="100" dirty="0">
                          <a:effectLst/>
                          <a:latin typeface="Microsoft JhengHei" panose="020B0604030504040204" pitchFamily="34" charset="-120"/>
                          <a:ea typeface="Microsoft JhengHei" panose="020B0604030504040204" pitchFamily="34" charset="-120"/>
                        </a:rPr>
                        <a:t>系統自動將檔案上傳至該研討會雲端空間。</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3.1 </a:t>
                      </a:r>
                      <a:r>
                        <a:rPr lang="zh-TW" sz="1200" b="0" kern="100" dirty="0">
                          <a:effectLst/>
                          <a:latin typeface="Microsoft JhengHei" panose="020B0604030504040204" pitchFamily="34" charset="-120"/>
                          <a:ea typeface="Microsoft JhengHei" panose="020B0604030504040204" pitchFamily="34" charset="-120"/>
                        </a:rPr>
                        <a:t>系統將簡報發佈後，使得使用者端能夠看到簡報檔。</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4.1 </a:t>
                      </a:r>
                      <a:r>
                        <a:rPr lang="zh-TW" sz="1200" b="0" kern="100" dirty="0">
                          <a:effectLst/>
                          <a:latin typeface="Microsoft JhengHei" panose="020B0604030504040204" pitchFamily="34" charset="-120"/>
                          <a:ea typeface="Microsoft JhengHei" panose="020B0604030504040204" pitchFamily="34" charset="-120"/>
                        </a:rPr>
                        <a:t>系統開啟該社群研討會</a:t>
                      </a:r>
                      <a:r>
                        <a:rPr lang="en-US" sz="1200" b="0" kern="100" dirty="0">
                          <a:effectLst/>
                          <a:latin typeface="Microsoft JhengHei" panose="020B0604030504040204" pitchFamily="34" charset="-120"/>
                          <a:ea typeface="Microsoft JhengHei" panose="020B0604030504040204" pitchFamily="34" charset="-120"/>
                        </a:rPr>
                        <a:t>APP</a:t>
                      </a:r>
                      <a:r>
                        <a:rPr lang="zh-TW" sz="1200" b="0" kern="100" dirty="0">
                          <a:effectLst/>
                          <a:latin typeface="Microsoft JhengHei" panose="020B0604030504040204" pitchFamily="34" charset="-120"/>
                          <a:ea typeface="Microsoft JhengHei" panose="020B0604030504040204" pitchFamily="34" charset="-120"/>
                        </a:rPr>
                        <a:t>畫面。</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 </a:t>
                      </a:r>
                      <a:endParaRPr lang="zh-TW" sz="1200" b="0" kern="100" dirty="0">
                        <a:effectLst/>
                        <a:latin typeface="Microsoft JhengHei" panose="020B0604030504040204" pitchFamily="34" charset="-120"/>
                        <a:ea typeface="Microsoft JhengHei" panose="020B0604030504040204" pitchFamily="34" charset="-120"/>
                      </a:endParaRPr>
                    </a:p>
                    <a:p>
                      <a:pPr>
                        <a:spcAft>
                          <a:spcPts val="0"/>
                        </a:spcAft>
                      </a:pPr>
                      <a:r>
                        <a:rPr lang="en-US" sz="1200" b="0" kern="100" dirty="0">
                          <a:effectLst/>
                          <a:latin typeface="Microsoft JhengHei" panose="020B0604030504040204" pitchFamily="34" charset="-120"/>
                          <a:ea typeface="Microsoft JhengHei" panose="020B0604030504040204" pitchFamily="34" charset="-120"/>
                        </a:rPr>
                        <a:t>5.1</a:t>
                      </a:r>
                      <a:r>
                        <a:rPr lang="zh-TW" sz="1200" b="0" kern="100" dirty="0">
                          <a:effectLst/>
                          <a:latin typeface="Microsoft JhengHei" panose="020B0604030504040204" pitchFamily="34" charset="-120"/>
                          <a:ea typeface="Microsoft JhengHei" panose="020B0604030504040204" pitchFamily="34" charset="-120"/>
                        </a:rPr>
                        <a:t>系統顯示該場研討會基本資料之畫面。</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5.2 </a:t>
                      </a:r>
                      <a:r>
                        <a:rPr lang="zh-TW" sz="1200" b="0" kern="100" dirty="0">
                          <a:effectLst/>
                          <a:latin typeface="Microsoft JhengHei" panose="020B0604030504040204" pitchFamily="34" charset="-120"/>
                          <a:ea typeface="Microsoft JhengHei" panose="020B0604030504040204" pitchFamily="34" charset="-120"/>
                        </a:rPr>
                        <a:t>出現確認視窗，按“下載”進行下載動作，按“取消”則回到該場研討會基本資料之畫面。</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5.3</a:t>
                      </a:r>
                      <a:r>
                        <a:rPr lang="zh-TW" sz="1200" b="0" kern="100" dirty="0">
                          <a:effectLst/>
                          <a:latin typeface="Microsoft JhengHei" panose="020B0604030504040204" pitchFamily="34" charset="-120"/>
                          <a:ea typeface="Microsoft JhengHei" panose="020B0604030504040204" pitchFamily="34" charset="-120"/>
                        </a:rPr>
                        <a:t>系統會自動下載至使用者裝置儲存。</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32623" marR="32623" marT="0" marB="0"/>
                </a:tc>
                <a:extLst>
                  <a:ext uri="{0D108BD9-81ED-4DB2-BD59-A6C34878D82A}">
                    <a16:rowId xmlns:a16="http://schemas.microsoft.com/office/drawing/2014/main" val="3788613464"/>
                  </a:ext>
                </a:extLst>
              </a:tr>
              <a:tr h="537098">
                <a:tc>
                  <a:txBody>
                    <a:bodyPr/>
                    <a:lstStyle/>
                    <a:p>
                      <a:pPr algn="ctr">
                        <a:spcAft>
                          <a:spcPts val="0"/>
                        </a:spcAft>
                      </a:pPr>
                      <a:r>
                        <a:rPr lang="zh-TW" sz="1200" b="0" kern="100">
                          <a:effectLst/>
                          <a:latin typeface="Microsoft JhengHei" panose="020B0604030504040204" pitchFamily="34" charset="-120"/>
                          <a:ea typeface="Microsoft JhengHei" panose="020B0604030504040204" pitchFamily="34" charset="-120"/>
                        </a:rPr>
                        <a:t>例外情節</a:t>
                      </a:r>
                      <a:endParaRPr lang="zh-TW" sz="1200" b="0" kern="10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32623" marR="32623" marT="0" marB="0" anchor="ctr"/>
                </a:tc>
                <a:tc gridSpan="2">
                  <a:txBody>
                    <a:bodyPr/>
                    <a:lstStyle/>
                    <a:p>
                      <a:pPr>
                        <a:spcAft>
                          <a:spcPts val="0"/>
                        </a:spcAft>
                      </a:pPr>
                      <a:r>
                        <a:rPr lang="en-US" sz="1200" b="0" kern="100" dirty="0">
                          <a:effectLst/>
                          <a:latin typeface="Microsoft JhengHei" panose="020B0604030504040204" pitchFamily="34" charset="-120"/>
                          <a:ea typeface="Microsoft JhengHei" panose="020B0604030504040204" pitchFamily="34" charset="-120"/>
                        </a:rPr>
                        <a:t>*a.  </a:t>
                      </a:r>
                      <a:r>
                        <a:rPr lang="zh-TW" sz="1200" b="0" kern="100" dirty="0">
                          <a:effectLst/>
                          <a:latin typeface="Microsoft JhengHei" panose="020B0604030504040204" pitchFamily="34" charset="-120"/>
                          <a:ea typeface="Microsoft JhengHei" panose="020B0604030504040204" pitchFamily="34" charset="-120"/>
                        </a:rPr>
                        <a:t>如果系統進入維護狀態：</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   1.</a:t>
                      </a:r>
                      <a:r>
                        <a:rPr lang="zh-TW" sz="1200" b="0" kern="100" dirty="0">
                          <a:effectLst/>
                          <a:latin typeface="Microsoft JhengHei" panose="020B0604030504040204" pitchFamily="34" charset="-120"/>
                          <a:ea typeface="Microsoft JhengHei" panose="020B0604030504040204" pitchFamily="34" charset="-120"/>
                        </a:rPr>
                        <a:t>暫停下載或上傳任何檔案，讓系統進行維護工作，顯示系統維護訊息。</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   2.</a:t>
                      </a:r>
                      <a:r>
                        <a:rPr lang="zh-TW" sz="1200" b="0" kern="100" dirty="0">
                          <a:effectLst/>
                          <a:latin typeface="Microsoft JhengHei" panose="020B0604030504040204" pitchFamily="34" charset="-120"/>
                          <a:ea typeface="Microsoft JhengHei" panose="020B0604030504040204" pitchFamily="34" charset="-120"/>
                        </a:rPr>
                        <a:t>使用者輸入相關登入資訊後，系統跳出視窗顯示未連結到網路，使用者需要開啟網路或重新連線，直到連線確定為止。</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 2a. </a:t>
                      </a:r>
                      <a:r>
                        <a:rPr lang="zh-TW" sz="1200" b="0" kern="100" dirty="0">
                          <a:effectLst/>
                          <a:latin typeface="Microsoft JhengHei" panose="020B0604030504040204" pitchFamily="34" charset="-120"/>
                          <a:ea typeface="Microsoft JhengHei" panose="020B0604030504040204" pitchFamily="34" charset="-120"/>
                        </a:rPr>
                        <a:t>若講者上傳簡報的過程中，網路中斷，系統記錄已經上傳的部分並跳出視窗顯示未連結到網路，講者需要開啟網路或重新連線，直到連線確定為止。</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71263" marR="71263" marT="35631" marB="35631"/>
                </a:tc>
                <a:tc hMerge="1">
                  <a:txBody>
                    <a:bodyPr/>
                    <a:lstStyle/>
                    <a:p>
                      <a:endParaRPr lang="zh-TW" altLang="en-US"/>
                    </a:p>
                  </a:txBody>
                  <a:tcPr/>
                </a:tc>
                <a:extLst>
                  <a:ext uri="{0D108BD9-81ED-4DB2-BD59-A6C34878D82A}">
                    <a16:rowId xmlns:a16="http://schemas.microsoft.com/office/drawing/2014/main" val="3170379659"/>
                  </a:ext>
                </a:extLst>
              </a:tr>
              <a:tr h="504912">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其他需求</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32623" marR="32623" marT="0" marB="0" anchor="ctr"/>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上傳簡報格式必須是</a:t>
                      </a:r>
                      <a:r>
                        <a:rPr lang="en-US" sz="1200" b="0" kern="100" dirty="0">
                          <a:effectLst/>
                          <a:latin typeface="Microsoft JhengHei" panose="020B0604030504040204" pitchFamily="34" charset="-120"/>
                          <a:ea typeface="Microsoft JhengHei" panose="020B0604030504040204" pitchFamily="34" charset="-120"/>
                        </a:rPr>
                        <a:t>.pdf , .ppt , .key</a:t>
                      </a:r>
                      <a:r>
                        <a:rPr lang="zh-TW" sz="1200" b="0" kern="100" dirty="0">
                          <a:effectLst/>
                          <a:latin typeface="Microsoft JhengHei" panose="020B0604030504040204" pitchFamily="34" charset="-120"/>
                          <a:ea typeface="Microsoft JhengHei" panose="020B0604030504040204" pitchFamily="34" charset="-120"/>
                        </a:rPr>
                        <a:t>格式。</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71263" marR="71263" marT="35631" marB="35631"/>
                </a:tc>
                <a:tc hMerge="1">
                  <a:txBody>
                    <a:bodyPr/>
                    <a:lstStyle/>
                    <a:p>
                      <a:endParaRPr lang="zh-TW" altLang="en-US"/>
                    </a:p>
                  </a:txBody>
                  <a:tcPr/>
                </a:tc>
                <a:extLst>
                  <a:ext uri="{0D108BD9-81ED-4DB2-BD59-A6C34878D82A}">
                    <a16:rowId xmlns:a16="http://schemas.microsoft.com/office/drawing/2014/main" val="72588949"/>
                  </a:ext>
                </a:extLst>
              </a:tr>
            </a:tbl>
          </a:graphicData>
        </a:graphic>
      </p:graphicFrame>
      <p:sp>
        <p:nvSpPr>
          <p:cNvPr id="5" name="標題 1">
            <a:extLst>
              <a:ext uri="{FF2B5EF4-FFF2-40B4-BE49-F238E27FC236}">
                <a16:creationId xmlns:a16="http://schemas.microsoft.com/office/drawing/2014/main" id="{38EE61A2-17BC-0F4A-8F36-B60F97D09E83}"/>
              </a:ext>
            </a:extLst>
          </p:cNvPr>
          <p:cNvSpPr>
            <a:spLocks noGrp="1"/>
          </p:cNvSpPr>
          <p:nvPr>
            <p:ph type="title"/>
          </p:nvPr>
        </p:nvSpPr>
        <p:spPr>
          <a:xfrm>
            <a:off x="212723" y="810227"/>
            <a:ext cx="2452099" cy="876369"/>
          </a:xfrm>
        </p:spPr>
        <p:txBody>
          <a:bodyPr>
            <a:normAutofit/>
          </a:bodyPr>
          <a:lstStyle/>
          <a:p>
            <a:r>
              <a:rPr kumimoji="1" lang="zh-CN" altLang="en-US" dirty="0"/>
              <a:t>使用案例二</a:t>
            </a:r>
            <a:br>
              <a:rPr kumimoji="1" lang="en-US" altLang="zh-TW" dirty="0"/>
            </a:br>
            <a:r>
              <a:rPr kumimoji="1" lang="zh-CN" altLang="en-US" dirty="0"/>
              <a:t>簡報管理作業</a:t>
            </a:r>
            <a:endParaRPr kumimoji="1" lang="zh-TW" altLang="en-US" dirty="0"/>
          </a:p>
        </p:txBody>
      </p:sp>
    </p:spTree>
    <p:extLst>
      <p:ext uri="{BB962C8B-B14F-4D97-AF65-F5344CB8AC3E}">
        <p14:creationId xmlns:p14="http://schemas.microsoft.com/office/powerpoint/2010/main" val="564424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BA61A-BB15-3545-AAEE-C8CE3937E2DF}"/>
              </a:ext>
            </a:extLst>
          </p:cNvPr>
          <p:cNvSpPr>
            <a:spLocks noGrp="1"/>
          </p:cNvSpPr>
          <p:nvPr>
            <p:ph type="title"/>
          </p:nvPr>
        </p:nvSpPr>
        <p:spPr>
          <a:xfrm>
            <a:off x="363195" y="415919"/>
            <a:ext cx="2543539" cy="874791"/>
          </a:xfrm>
        </p:spPr>
        <p:txBody>
          <a:bodyPr>
            <a:normAutofit/>
          </a:bodyPr>
          <a:lstStyle/>
          <a:p>
            <a:r>
              <a:rPr kumimoji="1" lang="zh-CN" altLang="en-US" dirty="0"/>
              <a:t>使用案例三</a:t>
            </a:r>
            <a:r>
              <a:rPr kumimoji="1" lang="zh-TW" altLang="en-US" dirty="0"/>
              <a:t> </a:t>
            </a:r>
            <a:br>
              <a:rPr kumimoji="1" lang="en-US" altLang="zh-TW" dirty="0"/>
            </a:br>
            <a:r>
              <a:rPr kumimoji="1" lang="zh-CN" altLang="en-US" dirty="0"/>
              <a:t>會員註冊作業</a:t>
            </a:r>
            <a:endParaRPr kumimoji="1" lang="zh-TW" altLang="en-US" dirty="0"/>
          </a:p>
        </p:txBody>
      </p:sp>
      <p:sp>
        <p:nvSpPr>
          <p:cNvPr id="4" name="投影片編號版面配置區 3">
            <a:extLst>
              <a:ext uri="{FF2B5EF4-FFF2-40B4-BE49-F238E27FC236}">
                <a16:creationId xmlns:a16="http://schemas.microsoft.com/office/drawing/2014/main" id="{AD57A451-B2A8-A34F-B4AF-D3C5AE1DEE86}"/>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graphicFrame>
        <p:nvGraphicFramePr>
          <p:cNvPr id="7" name="表格 6">
            <a:extLst>
              <a:ext uri="{FF2B5EF4-FFF2-40B4-BE49-F238E27FC236}">
                <a16:creationId xmlns:a16="http://schemas.microsoft.com/office/drawing/2014/main" id="{7684D0FB-1244-EF48-8B2B-1217FE9981C2}"/>
              </a:ext>
            </a:extLst>
          </p:cNvPr>
          <p:cNvGraphicFramePr>
            <a:graphicFrameLocks noGrp="1"/>
          </p:cNvGraphicFramePr>
          <p:nvPr>
            <p:extLst>
              <p:ext uri="{D42A27DB-BD31-4B8C-83A1-F6EECF244321}">
                <p14:modId xmlns:p14="http://schemas.microsoft.com/office/powerpoint/2010/main" val="1411918213"/>
              </p:ext>
            </p:extLst>
          </p:nvPr>
        </p:nvGraphicFramePr>
        <p:xfrm>
          <a:off x="3229337" y="415919"/>
          <a:ext cx="8291150" cy="6095134"/>
        </p:xfrm>
        <a:graphic>
          <a:graphicData uri="http://schemas.openxmlformats.org/drawingml/2006/table">
            <a:tbl>
              <a:tblPr firstRow="1" firstCol="1" bandRow="1">
                <a:tableStyleId>{5C22544A-7EE6-4342-B048-85BDC9FD1C3A}</a:tableStyleId>
              </a:tblPr>
              <a:tblGrid>
                <a:gridCol w="2072288">
                  <a:extLst>
                    <a:ext uri="{9D8B030D-6E8A-4147-A177-3AD203B41FA5}">
                      <a16:colId xmlns:a16="http://schemas.microsoft.com/office/drawing/2014/main" val="2993895183"/>
                    </a:ext>
                  </a:extLst>
                </a:gridCol>
                <a:gridCol w="3026419">
                  <a:extLst>
                    <a:ext uri="{9D8B030D-6E8A-4147-A177-3AD203B41FA5}">
                      <a16:colId xmlns:a16="http://schemas.microsoft.com/office/drawing/2014/main" val="853098524"/>
                    </a:ext>
                  </a:extLst>
                </a:gridCol>
                <a:gridCol w="3192443">
                  <a:extLst>
                    <a:ext uri="{9D8B030D-6E8A-4147-A177-3AD203B41FA5}">
                      <a16:colId xmlns:a16="http://schemas.microsoft.com/office/drawing/2014/main" val="273478328"/>
                    </a:ext>
                  </a:extLst>
                </a:gridCol>
              </a:tblGrid>
              <a:tr h="339207">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使用案例名稱</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gridSpan="2">
                  <a:txBody>
                    <a:bodyPr/>
                    <a:lstStyle/>
                    <a:p>
                      <a:pPr>
                        <a:spcAft>
                          <a:spcPts val="0"/>
                        </a:spcAft>
                      </a:pPr>
                      <a:r>
                        <a:rPr lang="zh-TW" sz="1200" b="0" kern="100">
                          <a:effectLst/>
                          <a:latin typeface="Microsoft JhengHei" panose="020B0604030504040204" pitchFamily="34" charset="-120"/>
                          <a:ea typeface="Microsoft JhengHei" panose="020B0604030504040204" pitchFamily="34" charset="-120"/>
                        </a:rPr>
                        <a:t>會員註冊作業</a:t>
                      </a:r>
                      <a:endParaRPr lang="zh-TW" sz="1200" b="0" kern="10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hMerge="1">
                  <a:txBody>
                    <a:bodyPr/>
                    <a:lstStyle/>
                    <a:p>
                      <a:endParaRPr lang="zh-TW" altLang="en-US"/>
                    </a:p>
                  </a:txBody>
                  <a:tcPr/>
                </a:tc>
                <a:extLst>
                  <a:ext uri="{0D108BD9-81ED-4DB2-BD59-A6C34878D82A}">
                    <a16:rowId xmlns:a16="http://schemas.microsoft.com/office/drawing/2014/main" val="3570858394"/>
                  </a:ext>
                </a:extLst>
              </a:tr>
              <a:tr h="377012">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使用案例描述</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使用者</a:t>
                      </a:r>
                      <a:r>
                        <a:rPr lang="zh-TW" altLang="en-US" sz="1200" b="0" kern="100" dirty="0">
                          <a:effectLst/>
                          <a:latin typeface="Microsoft JhengHei" panose="020B0604030504040204" pitchFamily="34" charset="-120"/>
                          <a:ea typeface="Microsoft JhengHei" panose="020B0604030504040204" pitchFamily="34" charset="-120"/>
                        </a:rPr>
                        <a:t> </a:t>
                      </a:r>
                      <a:r>
                        <a:rPr lang="en-US" sz="1200" b="0" kern="100" dirty="0">
                          <a:effectLst/>
                          <a:latin typeface="Microsoft JhengHei" panose="020B0604030504040204" pitchFamily="34" charset="-120"/>
                          <a:ea typeface="Microsoft JhengHei" panose="020B0604030504040204" pitchFamily="34" charset="-120"/>
                        </a:rPr>
                        <a:t>(</a:t>
                      </a:r>
                      <a:r>
                        <a:rPr lang="zh-TW" altLang="en-US" sz="1200" b="0" kern="100" dirty="0">
                          <a:effectLst/>
                          <a:latin typeface="Microsoft JhengHei" panose="020B0604030504040204" pitchFamily="34" charset="-120"/>
                          <a:ea typeface="Microsoft JhengHei" panose="020B0604030504040204" pitchFamily="34" charset="-120"/>
                        </a:rPr>
                        <a:t> </a:t>
                      </a:r>
                      <a:r>
                        <a:rPr lang="zh-TW" sz="1200" b="0" kern="100" dirty="0">
                          <a:effectLst/>
                          <a:latin typeface="Microsoft JhengHei" panose="020B0604030504040204" pitchFamily="34" charset="-120"/>
                          <a:ea typeface="Microsoft JhengHei" panose="020B0604030504040204" pitchFamily="34" charset="-120"/>
                        </a:rPr>
                        <a:t>與會人員</a:t>
                      </a:r>
                      <a:r>
                        <a:rPr lang="zh-TW" altLang="en-US" sz="1200" b="0" kern="100" dirty="0">
                          <a:effectLst/>
                          <a:latin typeface="Microsoft JhengHei" panose="020B0604030504040204" pitchFamily="34" charset="-120"/>
                          <a:ea typeface="Microsoft JhengHei" panose="020B0604030504040204" pitchFamily="34" charset="-120"/>
                        </a:rPr>
                        <a:t>、講者、贊助廠商 </a:t>
                      </a:r>
                      <a:r>
                        <a:rPr lang="en-US" sz="1200" b="0" kern="100" dirty="0">
                          <a:effectLst/>
                          <a:latin typeface="Microsoft JhengHei" panose="020B0604030504040204" pitchFamily="34" charset="-120"/>
                          <a:ea typeface="Microsoft JhengHei" panose="020B0604030504040204" pitchFamily="34" charset="-120"/>
                        </a:rPr>
                        <a:t>)</a:t>
                      </a:r>
                      <a:r>
                        <a:rPr lang="zh-TW" altLang="en-US" sz="1200" b="0" kern="100" dirty="0">
                          <a:effectLst/>
                          <a:latin typeface="Microsoft JhengHei" panose="020B0604030504040204" pitchFamily="34" charset="-120"/>
                          <a:ea typeface="Microsoft JhengHei" panose="020B0604030504040204" pitchFamily="34" charset="-120"/>
                        </a:rPr>
                        <a:t> </a:t>
                      </a:r>
                      <a:r>
                        <a:rPr lang="zh-TW" sz="1200" b="0" kern="100" dirty="0">
                          <a:effectLst/>
                          <a:latin typeface="Microsoft JhengHei" panose="020B0604030504040204" pitchFamily="34" charset="-120"/>
                          <a:ea typeface="Microsoft JhengHei" panose="020B0604030504040204" pitchFamily="34" charset="-120"/>
                        </a:rPr>
                        <a:t>註冊</a:t>
                      </a:r>
                      <a:r>
                        <a:rPr lang="en-US" sz="1200" b="0" kern="100" dirty="0">
                          <a:effectLst/>
                          <a:latin typeface="Microsoft JhengHei" panose="020B0604030504040204" pitchFamily="34" charset="-120"/>
                          <a:ea typeface="Microsoft JhengHei" panose="020B0604030504040204" pitchFamily="34" charset="-120"/>
                        </a:rPr>
                        <a:t>APP</a:t>
                      </a:r>
                      <a:r>
                        <a:rPr lang="zh-TW" sz="1200" b="0" kern="100" dirty="0">
                          <a:effectLst/>
                          <a:latin typeface="Microsoft JhengHei" panose="020B0604030504040204" pitchFamily="34" charset="-120"/>
                          <a:ea typeface="Microsoft JhengHei" panose="020B0604030504040204" pitchFamily="34" charset="-120"/>
                        </a:rPr>
                        <a:t>一般會員，以使用</a:t>
                      </a:r>
                      <a:r>
                        <a:rPr lang="en-US" sz="1200" b="0" kern="100" dirty="0">
                          <a:effectLst/>
                          <a:latin typeface="Microsoft JhengHei" panose="020B0604030504040204" pitchFamily="34" charset="-120"/>
                          <a:ea typeface="Microsoft JhengHei" panose="020B0604030504040204" pitchFamily="34" charset="-120"/>
                        </a:rPr>
                        <a:t>APP</a:t>
                      </a:r>
                      <a:r>
                        <a:rPr lang="zh-CN" altLang="en-US" sz="1200" b="0" kern="100" dirty="0">
                          <a:effectLst/>
                          <a:latin typeface="Microsoft JhengHei" panose="020B0604030504040204" pitchFamily="34" charset="-120"/>
                          <a:ea typeface="Microsoft JhengHei" panose="020B0604030504040204" pitchFamily="34" charset="-120"/>
                        </a:rPr>
                        <a:t>各項功能</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hMerge="1">
                  <a:txBody>
                    <a:bodyPr/>
                    <a:lstStyle/>
                    <a:p>
                      <a:endParaRPr lang="zh-TW" altLang="en-US"/>
                    </a:p>
                  </a:txBody>
                  <a:tcPr/>
                </a:tc>
                <a:extLst>
                  <a:ext uri="{0D108BD9-81ED-4DB2-BD59-A6C34878D82A}">
                    <a16:rowId xmlns:a16="http://schemas.microsoft.com/office/drawing/2014/main" val="3641878385"/>
                  </a:ext>
                </a:extLst>
              </a:tr>
              <a:tr h="317839">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主要參與者</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使用者</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hMerge="1">
                  <a:txBody>
                    <a:bodyPr/>
                    <a:lstStyle/>
                    <a:p>
                      <a:endParaRPr lang="zh-TW" altLang="en-US"/>
                    </a:p>
                  </a:txBody>
                  <a:tcPr/>
                </a:tc>
                <a:extLst>
                  <a:ext uri="{0D108BD9-81ED-4DB2-BD59-A6C34878D82A}">
                    <a16:rowId xmlns:a16="http://schemas.microsoft.com/office/drawing/2014/main" val="1081556799"/>
                  </a:ext>
                </a:extLst>
              </a:tr>
              <a:tr h="473765">
                <a:tc>
                  <a:txBody>
                    <a:bodyPr/>
                    <a:lstStyle/>
                    <a:p>
                      <a:pPr algn="ctr">
                        <a:spcAft>
                          <a:spcPts val="0"/>
                        </a:spcAft>
                      </a:pPr>
                      <a:r>
                        <a:rPr lang="zh-TW" sz="1200" b="0" kern="100">
                          <a:effectLst/>
                          <a:latin typeface="Microsoft JhengHei" panose="020B0604030504040204" pitchFamily="34" charset="-120"/>
                          <a:ea typeface="Microsoft JhengHei" panose="020B0604030504040204" pitchFamily="34" charset="-120"/>
                        </a:rPr>
                        <a:t>利害關係人與目標</a:t>
                      </a:r>
                      <a:endParaRPr lang="zh-TW" sz="1200" b="0" kern="10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使用者：進入系統</a:t>
                      </a:r>
                    </a:p>
                    <a:p>
                      <a:pPr>
                        <a:spcAft>
                          <a:spcPts val="0"/>
                        </a:spcAft>
                      </a:pPr>
                      <a:r>
                        <a:rPr lang="zh-TW" sz="1200" b="0" kern="100" dirty="0">
                          <a:effectLst/>
                          <a:latin typeface="Microsoft JhengHei" panose="020B0604030504040204" pitchFamily="34" charset="-120"/>
                          <a:ea typeface="Microsoft JhengHei" panose="020B0604030504040204" pitchFamily="34" charset="-120"/>
                        </a:rPr>
                        <a:t>研發工程師：能夠檢視會員註冊情形</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hMerge="1">
                  <a:txBody>
                    <a:bodyPr/>
                    <a:lstStyle/>
                    <a:p>
                      <a:endParaRPr lang="zh-TW" altLang="en-US"/>
                    </a:p>
                  </a:txBody>
                  <a:tcPr/>
                </a:tc>
                <a:extLst>
                  <a:ext uri="{0D108BD9-81ED-4DB2-BD59-A6C34878D82A}">
                    <a16:rowId xmlns:a16="http://schemas.microsoft.com/office/drawing/2014/main" val="473327292"/>
                  </a:ext>
                </a:extLst>
              </a:tr>
              <a:tr h="312583">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前置條件</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即將使用手機</a:t>
                      </a:r>
                      <a:r>
                        <a:rPr lang="en-US" sz="1200" b="0" kern="100" dirty="0">
                          <a:effectLst/>
                          <a:latin typeface="Microsoft JhengHei" panose="020B0604030504040204" pitchFamily="34" charset="-120"/>
                          <a:ea typeface="Microsoft JhengHei" panose="020B0604030504040204" pitchFamily="34" charset="-120"/>
                        </a:rPr>
                        <a:t>app</a:t>
                      </a:r>
                      <a:r>
                        <a:rPr lang="zh-TW" sz="1200" b="0" kern="100" dirty="0">
                          <a:effectLst/>
                          <a:latin typeface="Microsoft JhengHei" panose="020B0604030504040204" pitchFamily="34" charset="-120"/>
                          <a:ea typeface="Microsoft JhengHei" panose="020B0604030504040204" pitchFamily="34" charset="-120"/>
                        </a:rPr>
                        <a:t>圖示進入系統，並且無登入紀錄</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hMerge="1">
                  <a:txBody>
                    <a:bodyPr/>
                    <a:lstStyle/>
                    <a:p>
                      <a:endParaRPr lang="zh-TW" altLang="en-US"/>
                    </a:p>
                  </a:txBody>
                  <a:tcPr/>
                </a:tc>
                <a:extLst>
                  <a:ext uri="{0D108BD9-81ED-4DB2-BD59-A6C34878D82A}">
                    <a16:rowId xmlns:a16="http://schemas.microsoft.com/office/drawing/2014/main" val="4077179931"/>
                  </a:ext>
                </a:extLst>
              </a:tr>
              <a:tr h="473765">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後置條件</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系統給予使用者會員權限，正確紀錄新會員之帳號、密碼</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hMerge="1">
                  <a:txBody>
                    <a:bodyPr/>
                    <a:lstStyle/>
                    <a:p>
                      <a:endParaRPr lang="zh-TW" altLang="en-US"/>
                    </a:p>
                  </a:txBody>
                  <a:tcPr/>
                </a:tc>
                <a:extLst>
                  <a:ext uri="{0D108BD9-81ED-4DB2-BD59-A6C34878D82A}">
                    <a16:rowId xmlns:a16="http://schemas.microsoft.com/office/drawing/2014/main" val="719964802"/>
                  </a:ext>
                </a:extLst>
              </a:tr>
              <a:tr h="2428702">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主要成功情節</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參與者：</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1. </a:t>
                      </a:r>
                      <a:r>
                        <a:rPr lang="zh-TW" sz="1200" b="0" kern="100" dirty="0">
                          <a:effectLst/>
                          <a:latin typeface="Microsoft JhengHei" panose="020B0604030504040204" pitchFamily="34" charset="-120"/>
                          <a:ea typeface="Microsoft JhengHei" panose="020B0604030504040204" pitchFamily="34" charset="-120"/>
                        </a:rPr>
                        <a:t>點選手機</a:t>
                      </a:r>
                      <a:r>
                        <a:rPr lang="en-US" sz="1200" b="0" kern="100" dirty="0">
                          <a:effectLst/>
                          <a:latin typeface="Microsoft JhengHei" panose="020B0604030504040204" pitchFamily="34" charset="-120"/>
                          <a:ea typeface="Microsoft JhengHei" panose="020B0604030504040204" pitchFamily="34" charset="-120"/>
                        </a:rPr>
                        <a:t>app</a:t>
                      </a:r>
                      <a:r>
                        <a:rPr lang="zh-TW" sz="1200" b="0" kern="100" dirty="0">
                          <a:effectLst/>
                          <a:latin typeface="Microsoft JhengHei" panose="020B0604030504040204" pitchFamily="34" charset="-120"/>
                          <a:ea typeface="Microsoft JhengHei" panose="020B0604030504040204" pitchFamily="34" charset="-120"/>
                        </a:rPr>
                        <a:t>圖示，進入 社群研討會系統</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2. </a:t>
                      </a:r>
                      <a:r>
                        <a:rPr lang="zh-TW" sz="1200" b="0" kern="100" dirty="0">
                          <a:effectLst/>
                          <a:latin typeface="Microsoft JhengHei" panose="020B0604030504040204" pitchFamily="34" charset="-120"/>
                          <a:ea typeface="Microsoft JhengHei" panose="020B0604030504040204" pitchFamily="34" charset="-120"/>
                        </a:rPr>
                        <a:t>使用者點選登入主畫面中之會員註冊按鍵</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3. </a:t>
                      </a:r>
                      <a:r>
                        <a:rPr lang="zh-TW" sz="1200" b="0" kern="100" dirty="0">
                          <a:effectLst/>
                          <a:latin typeface="Microsoft JhengHei" panose="020B0604030504040204" pitchFamily="34" charset="-120"/>
                          <a:ea typeface="Microsoft JhengHei" panose="020B0604030504040204" pitchFamily="34" charset="-120"/>
                        </a:rPr>
                        <a:t>使用者輸入會員帳號</a:t>
                      </a:r>
                      <a:r>
                        <a:rPr lang="en-US" sz="1200" b="0" kern="100" dirty="0">
                          <a:effectLst/>
                          <a:latin typeface="Microsoft JhengHei" panose="020B0604030504040204" pitchFamily="34" charset="-120"/>
                          <a:ea typeface="Microsoft JhengHei" panose="020B0604030504040204" pitchFamily="34" charset="-120"/>
                        </a:rPr>
                        <a:t>(email)</a:t>
                      </a:r>
                      <a:r>
                        <a:rPr lang="zh-TW" sz="1200" b="0" kern="100" dirty="0">
                          <a:effectLst/>
                          <a:latin typeface="Microsoft JhengHei" panose="020B0604030504040204" pitchFamily="34" charset="-120"/>
                          <a:ea typeface="Microsoft JhengHei" panose="020B0604030504040204" pitchFamily="34" charset="-120"/>
                        </a:rPr>
                        <a:t>、密碼、姓名、性別並點選註冊按鍵</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系統：</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1.1</a:t>
                      </a:r>
                      <a:r>
                        <a:rPr lang="zh-TW" sz="1200" b="0" kern="100" dirty="0">
                          <a:effectLst/>
                          <a:latin typeface="Microsoft JhengHei" panose="020B0604030504040204" pitchFamily="34" charset="-120"/>
                          <a:ea typeface="Microsoft JhengHei" panose="020B0604030504040204" pitchFamily="34" charset="-120"/>
                        </a:rPr>
                        <a:t>啟動登入主畫面</a:t>
                      </a:r>
                      <a:endParaRPr lang="en-US" altLang="zh-TW" sz="1200" b="0" kern="100" dirty="0">
                        <a:effectLst/>
                        <a:latin typeface="Microsoft JhengHei" panose="020B0604030504040204" pitchFamily="34" charset="-120"/>
                        <a:ea typeface="Microsoft JhengHei" panose="020B0604030504040204" pitchFamily="34" charset="-120"/>
                      </a:endParaRPr>
                    </a:p>
                    <a:p>
                      <a:pPr>
                        <a:spcAft>
                          <a:spcPts val="0"/>
                        </a:spcAft>
                      </a:pPr>
                      <a:endParaRPr lang="zh-TW" sz="1200" b="0" kern="100" dirty="0">
                        <a:effectLst/>
                        <a:latin typeface="Microsoft JhengHei" panose="020B0604030504040204" pitchFamily="34" charset="-120"/>
                        <a:ea typeface="Microsoft JhengHei" panose="020B0604030504040204" pitchFamily="34" charset="-120"/>
                      </a:endParaRPr>
                    </a:p>
                    <a:p>
                      <a:pPr>
                        <a:spcAft>
                          <a:spcPts val="0"/>
                        </a:spcAft>
                      </a:pPr>
                      <a:r>
                        <a:rPr lang="en-US" sz="1200" b="0" kern="100" dirty="0">
                          <a:effectLst/>
                          <a:latin typeface="Microsoft JhengHei" panose="020B0604030504040204" pitchFamily="34" charset="-120"/>
                          <a:ea typeface="Microsoft JhengHei" panose="020B0604030504040204" pitchFamily="34" charset="-120"/>
                        </a:rPr>
                        <a:t>2.1</a:t>
                      </a:r>
                      <a:r>
                        <a:rPr lang="zh-TW" sz="1200" b="0" kern="100" dirty="0">
                          <a:effectLst/>
                          <a:latin typeface="Microsoft JhengHei" panose="020B0604030504040204" pitchFamily="34" charset="-120"/>
                          <a:ea typeface="Microsoft JhengHei" panose="020B0604030504040204" pitchFamily="34" charset="-120"/>
                        </a:rPr>
                        <a:t>啟動註冊頁面</a:t>
                      </a:r>
                      <a:endParaRPr lang="en-US" altLang="zh-TW" sz="1200" b="0" kern="100" dirty="0">
                        <a:effectLst/>
                        <a:latin typeface="Microsoft JhengHei" panose="020B0604030504040204" pitchFamily="34" charset="-120"/>
                        <a:ea typeface="Microsoft JhengHei" panose="020B0604030504040204" pitchFamily="34" charset="-120"/>
                      </a:endParaRPr>
                    </a:p>
                    <a:p>
                      <a:pPr>
                        <a:spcAft>
                          <a:spcPts val="0"/>
                        </a:spcAft>
                      </a:pPr>
                      <a:endParaRPr lang="zh-TW" sz="1200" b="0" kern="100" dirty="0">
                        <a:effectLst/>
                        <a:latin typeface="Microsoft JhengHei" panose="020B0604030504040204" pitchFamily="34" charset="-120"/>
                        <a:ea typeface="Microsoft JhengHei" panose="020B0604030504040204" pitchFamily="34" charset="-120"/>
                      </a:endParaRPr>
                    </a:p>
                    <a:p>
                      <a:pPr>
                        <a:spcAft>
                          <a:spcPts val="0"/>
                        </a:spcAft>
                      </a:pPr>
                      <a:r>
                        <a:rPr lang="en-US" sz="1200" b="0" kern="100" dirty="0">
                          <a:effectLst/>
                          <a:latin typeface="Microsoft JhengHei" panose="020B0604030504040204" pitchFamily="34" charset="-120"/>
                          <a:ea typeface="Microsoft JhengHei" panose="020B0604030504040204" pitchFamily="34" charset="-120"/>
                        </a:rPr>
                        <a:t>3.1</a:t>
                      </a:r>
                      <a:r>
                        <a:rPr lang="zh-TW" sz="1200" b="0" kern="100" dirty="0">
                          <a:effectLst/>
                          <a:latin typeface="Microsoft JhengHei" panose="020B0604030504040204" pitchFamily="34" charset="-120"/>
                          <a:ea typeface="Microsoft JhengHei" panose="020B0604030504040204" pitchFamily="34" charset="-120"/>
                        </a:rPr>
                        <a:t>接收到使用者填寫會員帳號、密碼、姓名、性別</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3.2</a:t>
                      </a:r>
                      <a:r>
                        <a:rPr lang="zh-TW" sz="1200" b="0" kern="100" dirty="0">
                          <a:effectLst/>
                          <a:latin typeface="Microsoft JhengHei" panose="020B0604030504040204" pitchFamily="34" charset="-120"/>
                          <a:ea typeface="Microsoft JhengHei" panose="020B0604030504040204" pitchFamily="34" charset="-120"/>
                        </a:rPr>
                        <a:t>進行會員表單格式檢查</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3.3</a:t>
                      </a:r>
                      <a:r>
                        <a:rPr lang="zh-TW" sz="1200" b="0" kern="100" dirty="0">
                          <a:effectLst/>
                          <a:latin typeface="Microsoft JhengHei" panose="020B0604030504040204" pitchFamily="34" charset="-120"/>
                          <a:ea typeface="Microsoft JhengHei" panose="020B0604030504040204" pitchFamily="34" charset="-120"/>
                        </a:rPr>
                        <a:t>送出註冊請求至伺服端，並取得伺服端回應</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3.4</a:t>
                      </a:r>
                      <a:r>
                        <a:rPr lang="zh-TW" sz="1200" b="0" kern="100" dirty="0">
                          <a:effectLst/>
                          <a:latin typeface="Microsoft JhengHei" panose="020B0604030504040204" pitchFamily="34" charset="-120"/>
                          <a:ea typeface="Microsoft JhengHei" panose="020B0604030504040204" pitchFamily="34" charset="-120"/>
                        </a:rPr>
                        <a:t>顯示註冊成功訊息顯示畫面</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3.5</a:t>
                      </a:r>
                      <a:r>
                        <a:rPr lang="zh-TW" sz="1200" b="0" kern="100" dirty="0">
                          <a:effectLst/>
                          <a:latin typeface="Microsoft JhengHei" panose="020B0604030504040204" pitchFamily="34" charset="-120"/>
                          <a:ea typeface="Microsoft JhengHei" panose="020B0604030504040204" pitchFamily="34" charset="-120"/>
                        </a:rPr>
                        <a:t>如果輸入會員帳號經檢查發現重複，系統跳出視窗要求重新輸入</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extLst>
                  <a:ext uri="{0D108BD9-81ED-4DB2-BD59-A6C34878D82A}">
                    <a16:rowId xmlns:a16="http://schemas.microsoft.com/office/drawing/2014/main" val="3788613464"/>
                  </a:ext>
                </a:extLst>
              </a:tr>
              <a:tr h="898496">
                <a:tc>
                  <a:txBody>
                    <a:bodyPr/>
                    <a:lstStyle/>
                    <a:p>
                      <a:pPr algn="ctr">
                        <a:spcAft>
                          <a:spcPts val="0"/>
                        </a:spcAft>
                      </a:pPr>
                      <a:r>
                        <a:rPr lang="zh-TW" sz="1200" b="0" kern="100">
                          <a:effectLst/>
                          <a:latin typeface="Microsoft JhengHei" panose="020B0604030504040204" pitchFamily="34" charset="-120"/>
                          <a:ea typeface="Microsoft JhengHei" panose="020B0604030504040204" pitchFamily="34" charset="-120"/>
                        </a:rPr>
                        <a:t>例外情節</a:t>
                      </a:r>
                      <a:endParaRPr lang="zh-TW" sz="1200" b="0" kern="10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gridSpan="2">
                  <a:txBody>
                    <a:bodyPr/>
                    <a:lstStyle/>
                    <a:p>
                      <a:pPr>
                        <a:spcAft>
                          <a:spcPts val="0"/>
                        </a:spcAft>
                      </a:pPr>
                      <a:r>
                        <a:rPr lang="en-US" sz="1200" b="0" kern="100" dirty="0">
                          <a:effectLst/>
                          <a:latin typeface="Microsoft JhengHei" panose="020B0604030504040204" pitchFamily="34" charset="-120"/>
                          <a:ea typeface="Microsoft JhengHei" panose="020B0604030504040204" pitchFamily="34" charset="-120"/>
                        </a:rPr>
                        <a:t>*a. </a:t>
                      </a:r>
                      <a:r>
                        <a:rPr lang="zh-TW" sz="1200" b="0" kern="100" dirty="0">
                          <a:effectLst/>
                          <a:latin typeface="Microsoft JhengHei" panose="020B0604030504040204" pitchFamily="34" charset="-120"/>
                          <a:ea typeface="Microsoft JhengHei" panose="020B0604030504040204" pitchFamily="34" charset="-120"/>
                        </a:rPr>
                        <a:t>如果研發工程師進入維護狀態：</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   1.</a:t>
                      </a:r>
                      <a:r>
                        <a:rPr lang="zh-TW" sz="1200" b="0" kern="100" dirty="0">
                          <a:effectLst/>
                          <a:latin typeface="Microsoft JhengHei" panose="020B0604030504040204" pitchFamily="34" charset="-120"/>
                          <a:ea typeface="Microsoft JhengHei" panose="020B0604030504040204" pitchFamily="34" charset="-120"/>
                        </a:rPr>
                        <a:t>暫停填寫會員表單，讓管理者進行維護工作，顯示系統維護訊息。</a:t>
                      </a:r>
                    </a:p>
                    <a:p>
                      <a:pPr>
                        <a:spcAft>
                          <a:spcPts val="0"/>
                        </a:spcAft>
                      </a:pPr>
                      <a:r>
                        <a:rPr lang="en-US" sz="1200" b="0" kern="100" dirty="0">
                          <a:effectLst/>
                          <a:latin typeface="Microsoft JhengHei" panose="020B0604030504040204" pitchFamily="34" charset="-120"/>
                          <a:ea typeface="Microsoft JhengHei" panose="020B0604030504040204" pitchFamily="34" charset="-120"/>
                        </a:rPr>
                        <a:t>   2.</a:t>
                      </a:r>
                      <a:r>
                        <a:rPr lang="zh-TW" sz="1200" b="0" kern="100" dirty="0">
                          <a:effectLst/>
                          <a:latin typeface="Microsoft JhengHei" panose="020B0604030504040204" pitchFamily="34" charset="-120"/>
                          <a:ea typeface="Microsoft JhengHei" panose="020B0604030504040204" pitchFamily="34" charset="-120"/>
                        </a:rPr>
                        <a:t>如果輸入會員帳號、密碼及性別後，系統跳出視窗顯示未連接到網路，使用者需要開啟網路或重新連線，直到連線確定為止。</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hMerge="1">
                  <a:txBody>
                    <a:bodyPr/>
                    <a:lstStyle/>
                    <a:p>
                      <a:endParaRPr lang="zh-TW" altLang="en-US"/>
                    </a:p>
                  </a:txBody>
                  <a:tcPr/>
                </a:tc>
                <a:extLst>
                  <a:ext uri="{0D108BD9-81ED-4DB2-BD59-A6C34878D82A}">
                    <a16:rowId xmlns:a16="http://schemas.microsoft.com/office/drawing/2014/main" val="3170379659"/>
                  </a:ext>
                </a:extLst>
              </a:tr>
              <a:tr h="473765">
                <a:tc>
                  <a:txBody>
                    <a:bodyPr/>
                    <a:lstStyle/>
                    <a:p>
                      <a:pPr algn="ctr">
                        <a:spcAft>
                          <a:spcPts val="0"/>
                        </a:spcAft>
                      </a:pPr>
                      <a:r>
                        <a:rPr lang="zh-TW" sz="1200" b="0" kern="100" dirty="0">
                          <a:effectLst/>
                          <a:latin typeface="Microsoft JhengHei" panose="020B0604030504040204" pitchFamily="34" charset="-120"/>
                          <a:ea typeface="Microsoft JhengHei" panose="020B0604030504040204" pitchFamily="34" charset="-120"/>
                        </a:rPr>
                        <a:t>其他需求</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gridSpan="2">
                  <a:txBody>
                    <a:bodyPr/>
                    <a:lstStyle/>
                    <a:p>
                      <a:pPr>
                        <a:spcAft>
                          <a:spcPts val="0"/>
                        </a:spcAft>
                      </a:pPr>
                      <a:r>
                        <a:rPr lang="zh-TW" sz="1200" b="0" kern="100" dirty="0">
                          <a:effectLst/>
                          <a:latin typeface="Microsoft JhengHei" panose="020B0604030504040204" pitchFamily="34" charset="-120"/>
                          <a:ea typeface="Microsoft JhengHei" panose="020B0604030504040204" pitchFamily="34" charset="-120"/>
                        </a:rPr>
                        <a:t>會員帳號必須符合</a:t>
                      </a:r>
                      <a:r>
                        <a:rPr lang="en-US" sz="1200" b="0" kern="100" dirty="0">
                          <a:effectLst/>
                          <a:latin typeface="Microsoft JhengHei" panose="020B0604030504040204" pitchFamily="34" charset="-120"/>
                          <a:ea typeface="Microsoft JhengHei" panose="020B0604030504040204" pitchFamily="34" charset="-120"/>
                        </a:rPr>
                        <a:t>email</a:t>
                      </a:r>
                      <a:r>
                        <a:rPr lang="zh-TW" sz="1200" b="0" kern="100" dirty="0">
                          <a:effectLst/>
                          <a:latin typeface="Microsoft JhengHei" panose="020B0604030504040204" pitchFamily="34" charset="-120"/>
                          <a:ea typeface="Microsoft JhengHei" panose="020B0604030504040204" pitchFamily="34" charset="-120"/>
                        </a:rPr>
                        <a:t>格式</a:t>
                      </a:r>
                    </a:p>
                    <a:p>
                      <a:pPr>
                        <a:spcAft>
                          <a:spcPts val="0"/>
                        </a:spcAft>
                      </a:pPr>
                      <a:r>
                        <a:rPr lang="zh-TW" sz="1200" b="0" kern="100" dirty="0">
                          <a:effectLst/>
                          <a:latin typeface="Microsoft JhengHei" panose="020B0604030504040204" pitchFamily="34" charset="-120"/>
                          <a:ea typeface="Microsoft JhengHei" panose="020B0604030504040204" pitchFamily="34" charset="-120"/>
                        </a:rPr>
                        <a:t>密碼必須符合安全規定，長度至少超過</a:t>
                      </a:r>
                      <a:r>
                        <a:rPr lang="en-US" sz="1200" b="0" kern="100" dirty="0">
                          <a:effectLst/>
                          <a:latin typeface="Microsoft JhengHei" panose="020B0604030504040204" pitchFamily="34" charset="-120"/>
                          <a:ea typeface="Microsoft JhengHei" panose="020B0604030504040204" pitchFamily="34" charset="-120"/>
                        </a:rPr>
                        <a:t>6</a:t>
                      </a:r>
                      <a:r>
                        <a:rPr lang="zh-TW" sz="1200" b="0" kern="100" dirty="0">
                          <a:effectLst/>
                          <a:latin typeface="Microsoft JhengHei" panose="020B0604030504040204" pitchFamily="34" charset="-120"/>
                          <a:ea typeface="Microsoft JhengHei" panose="020B0604030504040204" pitchFamily="34" charset="-120"/>
                        </a:rPr>
                        <a:t>位</a:t>
                      </a:r>
                      <a:endParaRPr lang="zh-TW" sz="1200" b="0" kern="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67228" marR="67228" marT="0" marB="0"/>
                </a:tc>
                <a:tc hMerge="1">
                  <a:txBody>
                    <a:bodyPr/>
                    <a:lstStyle/>
                    <a:p>
                      <a:endParaRPr lang="zh-TW" altLang="en-US"/>
                    </a:p>
                  </a:txBody>
                  <a:tcPr/>
                </a:tc>
                <a:extLst>
                  <a:ext uri="{0D108BD9-81ED-4DB2-BD59-A6C34878D82A}">
                    <a16:rowId xmlns:a16="http://schemas.microsoft.com/office/drawing/2014/main" val="72588949"/>
                  </a:ext>
                </a:extLst>
              </a:tr>
            </a:tbl>
          </a:graphicData>
        </a:graphic>
      </p:graphicFrame>
    </p:spTree>
    <p:extLst>
      <p:ext uri="{BB962C8B-B14F-4D97-AF65-F5344CB8AC3E}">
        <p14:creationId xmlns:p14="http://schemas.microsoft.com/office/powerpoint/2010/main" val="328349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57A451-B2A8-A34F-B4AF-D3C5AE1DEE86}"/>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graphicFrame>
        <p:nvGraphicFramePr>
          <p:cNvPr id="7" name="表格 6">
            <a:extLst>
              <a:ext uri="{FF2B5EF4-FFF2-40B4-BE49-F238E27FC236}">
                <a16:creationId xmlns:a16="http://schemas.microsoft.com/office/drawing/2014/main" id="{7684D0FB-1244-EF48-8B2B-1217FE9981C2}"/>
              </a:ext>
            </a:extLst>
          </p:cNvPr>
          <p:cNvGraphicFramePr>
            <a:graphicFrameLocks noGrp="1"/>
          </p:cNvGraphicFramePr>
          <p:nvPr>
            <p:extLst>
              <p:ext uri="{D42A27DB-BD31-4B8C-83A1-F6EECF244321}">
                <p14:modId xmlns:p14="http://schemas.microsoft.com/office/powerpoint/2010/main" val="3466198955"/>
              </p:ext>
            </p:extLst>
          </p:nvPr>
        </p:nvGraphicFramePr>
        <p:xfrm>
          <a:off x="2905246" y="508700"/>
          <a:ext cx="8615241" cy="5933381"/>
        </p:xfrm>
        <a:graphic>
          <a:graphicData uri="http://schemas.openxmlformats.org/drawingml/2006/table">
            <a:tbl>
              <a:tblPr firstRow="1" firstCol="1" bandRow="1">
                <a:tableStyleId>{5C22544A-7EE6-4342-B048-85BDC9FD1C3A}</a:tableStyleId>
              </a:tblPr>
              <a:tblGrid>
                <a:gridCol w="2153291">
                  <a:extLst>
                    <a:ext uri="{9D8B030D-6E8A-4147-A177-3AD203B41FA5}">
                      <a16:colId xmlns:a16="http://schemas.microsoft.com/office/drawing/2014/main" val="2993895183"/>
                    </a:ext>
                  </a:extLst>
                </a:gridCol>
                <a:gridCol w="3144717">
                  <a:extLst>
                    <a:ext uri="{9D8B030D-6E8A-4147-A177-3AD203B41FA5}">
                      <a16:colId xmlns:a16="http://schemas.microsoft.com/office/drawing/2014/main" val="853098524"/>
                    </a:ext>
                  </a:extLst>
                </a:gridCol>
                <a:gridCol w="3317233">
                  <a:extLst>
                    <a:ext uri="{9D8B030D-6E8A-4147-A177-3AD203B41FA5}">
                      <a16:colId xmlns:a16="http://schemas.microsoft.com/office/drawing/2014/main" val="273478328"/>
                    </a:ext>
                  </a:extLst>
                </a:gridCol>
              </a:tblGrid>
              <a:tr h="290087">
                <a:tc>
                  <a:txBody>
                    <a:bodyPr/>
                    <a:lstStyle/>
                    <a:p>
                      <a:pPr algn="ctr">
                        <a:lnSpc>
                          <a:spcPct val="100000"/>
                        </a:lnSpc>
                        <a:spcAft>
                          <a:spcPts val="0"/>
                        </a:spcAft>
                      </a:pPr>
                      <a:r>
                        <a:rPr lang="zh-TW" sz="1200" b="0" kern="100" dirty="0">
                          <a:effectLst/>
                          <a:latin typeface="微軟正黑體" panose="020B0604030504040204" pitchFamily="34" charset="-120"/>
                          <a:ea typeface="微軟正黑體" panose="020B0604030504040204" pitchFamily="34" charset="-120"/>
                        </a:rPr>
                        <a:t>使用案例名稱</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gridSpan="2">
                  <a:txBody>
                    <a:bodyPr/>
                    <a:lstStyle/>
                    <a:p>
                      <a:pPr>
                        <a:spcAft>
                          <a:spcPts val="0"/>
                        </a:spcAft>
                      </a:pPr>
                      <a:r>
                        <a:rPr lang="en-US" sz="1200" b="0" kern="100">
                          <a:effectLst/>
                          <a:latin typeface="微軟正黑體" panose="020B0604030504040204" pitchFamily="34" charset="-120"/>
                          <a:ea typeface="微軟正黑體" panose="020B0604030504040204" pitchFamily="34" charset="-120"/>
                        </a:rPr>
                        <a:t>8.</a:t>
                      </a:r>
                      <a:r>
                        <a:rPr lang="zh-TW" sz="1200" b="0" kern="100">
                          <a:effectLst/>
                          <a:latin typeface="微軟正黑體" panose="020B0604030504040204" pitchFamily="34" charset="-120"/>
                          <a:ea typeface="微軟正黑體" panose="020B0604030504040204" pitchFamily="34" charset="-120"/>
                        </a:rPr>
                        <a:t>研討會基本資料作業</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hMerge="1">
                  <a:txBody>
                    <a:bodyPr/>
                    <a:lstStyle/>
                    <a:p>
                      <a:endParaRPr lang="zh-TW" altLang="en-US"/>
                    </a:p>
                  </a:txBody>
                  <a:tcPr/>
                </a:tc>
                <a:extLst>
                  <a:ext uri="{0D108BD9-81ED-4DB2-BD59-A6C34878D82A}">
                    <a16:rowId xmlns:a16="http://schemas.microsoft.com/office/drawing/2014/main" val="3570858394"/>
                  </a:ext>
                </a:extLst>
              </a:tr>
              <a:tr h="208430">
                <a:tc>
                  <a:txBody>
                    <a:bodyPr/>
                    <a:lstStyle/>
                    <a:p>
                      <a:pPr algn="ctr">
                        <a:lnSpc>
                          <a:spcPct val="100000"/>
                        </a:lnSpc>
                        <a:spcAft>
                          <a:spcPts val="0"/>
                        </a:spcAft>
                      </a:pPr>
                      <a:r>
                        <a:rPr lang="zh-TW" sz="1200" b="0" kern="100" dirty="0">
                          <a:effectLst/>
                          <a:latin typeface="微軟正黑體" panose="020B0604030504040204" pitchFamily="34" charset="-120"/>
                          <a:ea typeface="微軟正黑體" panose="020B0604030504040204" pitchFamily="34" charset="-120"/>
                        </a:rPr>
                        <a:t>使用案例描述</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gridSpan="2">
                  <a:txBody>
                    <a:bodyPr/>
                    <a:lstStyle/>
                    <a:p>
                      <a:pPr>
                        <a:spcAft>
                          <a:spcPts val="0"/>
                        </a:spcAft>
                        <a:tabLst>
                          <a:tab pos="401955" algn="l"/>
                        </a:tabLst>
                      </a:pPr>
                      <a:r>
                        <a:rPr lang="zh-TW" sz="1200" b="0" kern="100">
                          <a:effectLst/>
                          <a:latin typeface="微軟正黑體" panose="020B0604030504040204" pitchFamily="34" charset="-120"/>
                          <a:ea typeface="微軟正黑體" panose="020B0604030504040204" pitchFamily="34" charset="-120"/>
                        </a:rPr>
                        <a:t>使用者</a:t>
                      </a:r>
                      <a:r>
                        <a:rPr lang="en-US" sz="1200" b="0" kern="100">
                          <a:effectLst/>
                          <a:latin typeface="微軟正黑體" panose="020B0604030504040204" pitchFamily="34" charset="-120"/>
                          <a:ea typeface="微軟正黑體" panose="020B0604030504040204" pitchFamily="34" charset="-120"/>
                        </a:rPr>
                        <a:t>(</a:t>
                      </a:r>
                      <a:r>
                        <a:rPr lang="zh-TW" sz="1200" b="0" kern="100">
                          <a:effectLst/>
                          <a:latin typeface="微軟正黑體" panose="020B0604030504040204" pitchFamily="34" charset="-120"/>
                          <a:ea typeface="微軟正黑體" panose="020B0604030504040204" pitchFamily="34" charset="-120"/>
                        </a:rPr>
                        <a:t>工作人員</a:t>
                      </a:r>
                      <a:r>
                        <a:rPr lang="en-US" sz="1200" b="0" kern="100">
                          <a:effectLst/>
                          <a:latin typeface="微軟正黑體" panose="020B0604030504040204" pitchFamily="34" charset="-120"/>
                          <a:ea typeface="微軟正黑體" panose="020B0604030504040204" pitchFamily="34" charset="-120"/>
                        </a:rPr>
                        <a:t>)</a:t>
                      </a:r>
                      <a:r>
                        <a:rPr lang="zh-TW" sz="1200" b="0" kern="100">
                          <a:effectLst/>
                          <a:latin typeface="微軟正黑體" panose="020B0604030504040204" pitchFamily="34" charset="-120"/>
                          <a:ea typeface="微軟正黑體" panose="020B0604030504040204" pitchFamily="34" charset="-120"/>
                        </a:rPr>
                        <a:t>將該場研討會相關資訊放置該</a:t>
                      </a:r>
                      <a:r>
                        <a:rPr lang="en-US" sz="1200" b="0" kern="100">
                          <a:effectLst/>
                          <a:latin typeface="微軟正黑體" panose="020B0604030504040204" pitchFamily="34" charset="-120"/>
                          <a:ea typeface="微軟正黑體" panose="020B0604030504040204" pitchFamily="34" charset="-120"/>
                        </a:rPr>
                        <a:t>APP</a:t>
                      </a:r>
                      <a:r>
                        <a:rPr lang="zh-TW" sz="1200" b="0" kern="100">
                          <a:effectLst/>
                          <a:latin typeface="微軟正黑體" panose="020B0604030504040204" pitchFamily="34" charset="-120"/>
                          <a:ea typeface="微軟正黑體" panose="020B0604030504040204" pitchFamily="34" charset="-120"/>
                        </a:rPr>
                        <a:t>介面裡</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hMerge="1">
                  <a:txBody>
                    <a:bodyPr/>
                    <a:lstStyle/>
                    <a:p>
                      <a:endParaRPr lang="zh-TW" altLang="en-US"/>
                    </a:p>
                  </a:txBody>
                  <a:tcPr/>
                </a:tc>
                <a:extLst>
                  <a:ext uri="{0D108BD9-81ED-4DB2-BD59-A6C34878D82A}">
                    <a16:rowId xmlns:a16="http://schemas.microsoft.com/office/drawing/2014/main" val="3641878385"/>
                  </a:ext>
                </a:extLst>
              </a:tr>
              <a:tr h="208430">
                <a:tc>
                  <a:txBody>
                    <a:bodyPr/>
                    <a:lstStyle/>
                    <a:p>
                      <a:pPr algn="ctr">
                        <a:lnSpc>
                          <a:spcPct val="100000"/>
                        </a:lnSpc>
                        <a:spcAft>
                          <a:spcPts val="0"/>
                        </a:spcAft>
                      </a:pPr>
                      <a:r>
                        <a:rPr lang="zh-TW" sz="1200" b="0" kern="100" dirty="0">
                          <a:effectLst/>
                          <a:latin typeface="微軟正黑體" panose="020B0604030504040204" pitchFamily="34" charset="-120"/>
                          <a:ea typeface="微軟正黑體" panose="020B0604030504040204" pitchFamily="34" charset="-120"/>
                        </a:rPr>
                        <a:t>主要參與者</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gridSpan="2">
                  <a:txBody>
                    <a:bodyPr/>
                    <a:lstStyle/>
                    <a:p>
                      <a:pPr>
                        <a:spcAft>
                          <a:spcPts val="0"/>
                        </a:spcAft>
                      </a:pPr>
                      <a:r>
                        <a:rPr lang="zh-TW" sz="1200" b="0" kern="100">
                          <a:effectLst/>
                          <a:latin typeface="微軟正黑體" panose="020B0604030504040204" pitchFamily="34" charset="-120"/>
                          <a:ea typeface="微軟正黑體" panose="020B0604030504040204" pitchFamily="34" charset="-120"/>
                        </a:rPr>
                        <a:t>使用者</a:t>
                      </a:r>
                      <a:r>
                        <a:rPr lang="en-US" sz="1200" b="0" kern="100">
                          <a:effectLst/>
                          <a:latin typeface="微軟正黑體" panose="020B0604030504040204" pitchFamily="34" charset="-120"/>
                          <a:ea typeface="微軟正黑體" panose="020B0604030504040204" pitchFamily="34" charset="-120"/>
                        </a:rPr>
                        <a:t>(</a:t>
                      </a:r>
                      <a:r>
                        <a:rPr lang="zh-TW" sz="1200" b="0" kern="100">
                          <a:effectLst/>
                          <a:latin typeface="微軟正黑體" panose="020B0604030504040204" pitchFamily="34" charset="-120"/>
                          <a:ea typeface="微軟正黑體" panose="020B0604030504040204" pitchFamily="34" charset="-120"/>
                        </a:rPr>
                        <a:t>工作人員</a:t>
                      </a:r>
                      <a:r>
                        <a:rPr lang="en-US" sz="1200" b="0" kern="100">
                          <a:effectLst/>
                          <a:latin typeface="微軟正黑體" panose="020B0604030504040204" pitchFamily="34" charset="-120"/>
                          <a:ea typeface="微軟正黑體" panose="020B0604030504040204" pitchFamily="34" charset="-120"/>
                        </a:rPr>
                        <a:t>)</a:t>
                      </a:r>
                      <a:r>
                        <a:rPr lang="zh-TW" sz="1200" b="0" kern="100">
                          <a:effectLst/>
                          <a:latin typeface="微軟正黑體" panose="020B0604030504040204" pitchFamily="34" charset="-120"/>
                          <a:ea typeface="微軟正黑體" panose="020B0604030504040204" pitchFamily="34" charset="-120"/>
                        </a:rPr>
                        <a:t>、系統</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hMerge="1">
                  <a:txBody>
                    <a:bodyPr/>
                    <a:lstStyle/>
                    <a:p>
                      <a:endParaRPr lang="zh-TW" altLang="en-US"/>
                    </a:p>
                  </a:txBody>
                  <a:tcPr/>
                </a:tc>
                <a:extLst>
                  <a:ext uri="{0D108BD9-81ED-4DB2-BD59-A6C34878D82A}">
                    <a16:rowId xmlns:a16="http://schemas.microsoft.com/office/drawing/2014/main" val="1081556799"/>
                  </a:ext>
                </a:extLst>
              </a:tr>
              <a:tr h="316405">
                <a:tc>
                  <a:txBody>
                    <a:bodyPr/>
                    <a:lstStyle/>
                    <a:p>
                      <a:pPr algn="ctr">
                        <a:lnSpc>
                          <a:spcPct val="100000"/>
                        </a:lnSpc>
                        <a:spcAft>
                          <a:spcPts val="0"/>
                        </a:spcAft>
                      </a:pPr>
                      <a:r>
                        <a:rPr lang="zh-TW" sz="1200" b="0" kern="100" dirty="0">
                          <a:effectLst/>
                          <a:latin typeface="微軟正黑體" panose="020B0604030504040204" pitchFamily="34" charset="-120"/>
                          <a:ea typeface="微軟正黑體" panose="020B0604030504040204" pitchFamily="34" charset="-120"/>
                        </a:rPr>
                        <a:t>利害關係人與目標</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gridSpan="2">
                  <a:txBody>
                    <a:bodyPr/>
                    <a:lstStyle/>
                    <a:p>
                      <a:pPr>
                        <a:spcAft>
                          <a:spcPts val="0"/>
                        </a:spcAft>
                      </a:pPr>
                      <a:r>
                        <a:rPr lang="zh-TW" sz="1200" b="0" kern="100" dirty="0">
                          <a:effectLst/>
                          <a:latin typeface="微軟正黑體" panose="020B0604030504040204" pitchFamily="34" charset="-120"/>
                          <a:ea typeface="微軟正黑體" panose="020B0604030504040204" pitchFamily="34" charset="-120"/>
                        </a:rPr>
                        <a:t>使用者：能夠將研討會資訊放置</a:t>
                      </a:r>
                      <a:r>
                        <a:rPr lang="en-US" sz="1200" b="0" kern="100" dirty="0">
                          <a:effectLst/>
                          <a:latin typeface="微軟正黑體" panose="020B0604030504040204" pitchFamily="34" charset="-120"/>
                          <a:ea typeface="微軟正黑體" panose="020B0604030504040204" pitchFamily="34" charset="-120"/>
                        </a:rPr>
                        <a:t>app</a:t>
                      </a:r>
                      <a:r>
                        <a:rPr lang="zh-TW" sz="1200" b="0" kern="100" dirty="0">
                          <a:effectLst/>
                          <a:latin typeface="微軟正黑體" panose="020B0604030504040204" pitchFamily="34" charset="-120"/>
                          <a:ea typeface="微軟正黑體" panose="020B0604030504040204" pitchFamily="34" charset="-120"/>
                        </a:rPr>
                        <a:t>上</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hMerge="1">
                  <a:txBody>
                    <a:bodyPr/>
                    <a:lstStyle/>
                    <a:p>
                      <a:endParaRPr lang="zh-TW" altLang="en-US"/>
                    </a:p>
                  </a:txBody>
                  <a:tcPr/>
                </a:tc>
                <a:extLst>
                  <a:ext uri="{0D108BD9-81ED-4DB2-BD59-A6C34878D82A}">
                    <a16:rowId xmlns:a16="http://schemas.microsoft.com/office/drawing/2014/main" val="473327292"/>
                  </a:ext>
                </a:extLst>
              </a:tr>
              <a:tr h="208430">
                <a:tc>
                  <a:txBody>
                    <a:bodyPr/>
                    <a:lstStyle/>
                    <a:p>
                      <a:pPr algn="ctr">
                        <a:lnSpc>
                          <a:spcPct val="100000"/>
                        </a:lnSpc>
                        <a:spcAft>
                          <a:spcPts val="0"/>
                        </a:spcAft>
                      </a:pPr>
                      <a:r>
                        <a:rPr lang="zh-TW" sz="1200" b="0" kern="100" dirty="0">
                          <a:effectLst/>
                          <a:latin typeface="微軟正黑體" panose="020B0604030504040204" pitchFamily="34" charset="-120"/>
                          <a:ea typeface="微軟正黑體" panose="020B0604030504040204" pitchFamily="34" charset="-120"/>
                        </a:rPr>
                        <a:t>前置條件</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gridSpan="2">
                  <a:txBody>
                    <a:bodyPr/>
                    <a:lstStyle/>
                    <a:p>
                      <a:pPr>
                        <a:spcAft>
                          <a:spcPts val="0"/>
                        </a:spcAft>
                      </a:pPr>
                      <a:r>
                        <a:rPr lang="zh-TW" sz="1200" b="0" kern="100">
                          <a:effectLst/>
                          <a:latin typeface="微軟正黑體" panose="020B0604030504040204" pitchFamily="34" charset="-120"/>
                          <a:ea typeface="微軟正黑體" panose="020B0604030504040204" pitchFamily="34" charset="-120"/>
                        </a:rPr>
                        <a:t>進入手機</a:t>
                      </a:r>
                      <a:r>
                        <a:rPr lang="en-US" sz="1200" b="0" kern="100">
                          <a:effectLst/>
                          <a:latin typeface="微軟正黑體" panose="020B0604030504040204" pitchFamily="34" charset="-120"/>
                          <a:ea typeface="微軟正黑體" panose="020B0604030504040204" pitchFamily="34" charset="-120"/>
                        </a:rPr>
                        <a:t>app</a:t>
                      </a:r>
                      <a:r>
                        <a:rPr lang="zh-TW" sz="1200" b="0" kern="100">
                          <a:effectLst/>
                          <a:latin typeface="微軟正黑體" panose="020B0604030504040204" pitchFamily="34" charset="-120"/>
                          <a:ea typeface="微軟正黑體" panose="020B0604030504040204" pitchFamily="34" charset="-120"/>
                        </a:rPr>
                        <a:t>系統的該場研討會無相關資訊紀錄</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hMerge="1">
                  <a:txBody>
                    <a:bodyPr/>
                    <a:lstStyle/>
                    <a:p>
                      <a:endParaRPr lang="zh-TW" altLang="en-US"/>
                    </a:p>
                  </a:txBody>
                  <a:tcPr/>
                </a:tc>
                <a:extLst>
                  <a:ext uri="{0D108BD9-81ED-4DB2-BD59-A6C34878D82A}">
                    <a16:rowId xmlns:a16="http://schemas.microsoft.com/office/drawing/2014/main" val="4077179931"/>
                  </a:ext>
                </a:extLst>
              </a:tr>
              <a:tr h="416858">
                <a:tc>
                  <a:txBody>
                    <a:bodyPr/>
                    <a:lstStyle/>
                    <a:p>
                      <a:pPr algn="ctr">
                        <a:lnSpc>
                          <a:spcPct val="100000"/>
                        </a:lnSpc>
                        <a:spcAft>
                          <a:spcPts val="0"/>
                        </a:spcAft>
                      </a:pPr>
                      <a:r>
                        <a:rPr lang="zh-TW" sz="1200" b="0" kern="100" dirty="0">
                          <a:effectLst/>
                          <a:latin typeface="微軟正黑體" panose="020B0604030504040204" pitchFamily="34" charset="-120"/>
                          <a:ea typeface="微軟正黑體" panose="020B0604030504040204" pitchFamily="34" charset="-120"/>
                        </a:rPr>
                        <a:t>後置條件</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gridSpan="2">
                  <a:txBody>
                    <a:bodyPr/>
                    <a:lstStyle/>
                    <a:p>
                      <a:pPr>
                        <a:spcAft>
                          <a:spcPts val="0"/>
                        </a:spcAft>
                      </a:pPr>
                      <a:r>
                        <a:rPr lang="zh-TW" sz="1200" b="0" kern="100">
                          <a:effectLst/>
                          <a:latin typeface="微軟正黑體" panose="020B0604030504040204" pitchFamily="34" charset="-120"/>
                          <a:ea typeface="微軟正黑體" panose="020B0604030504040204" pitchFamily="34" charset="-120"/>
                        </a:rPr>
                        <a:t>系統給予使用者編輯權限，上傳相關研討會基本資料</a:t>
                      </a:r>
                    </a:p>
                    <a:p>
                      <a:pPr>
                        <a:spcAft>
                          <a:spcPts val="0"/>
                        </a:spcAft>
                      </a:pPr>
                      <a:r>
                        <a:rPr lang="zh-TW" sz="1200" b="0" kern="100">
                          <a:effectLst/>
                          <a:latin typeface="微軟正黑體" panose="020B0604030504040204" pitchFamily="34" charset="-120"/>
                          <a:ea typeface="微軟正黑體" panose="020B0604030504040204" pitchFamily="34" charset="-120"/>
                        </a:rPr>
                        <a:t>正確新增、修改或刪除研討會基本資料</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hMerge="1">
                  <a:txBody>
                    <a:bodyPr/>
                    <a:lstStyle/>
                    <a:p>
                      <a:endParaRPr lang="zh-TW" altLang="en-US"/>
                    </a:p>
                  </a:txBody>
                  <a:tcPr/>
                </a:tc>
                <a:extLst>
                  <a:ext uri="{0D108BD9-81ED-4DB2-BD59-A6C34878D82A}">
                    <a16:rowId xmlns:a16="http://schemas.microsoft.com/office/drawing/2014/main" val="719964802"/>
                  </a:ext>
                </a:extLst>
              </a:tr>
              <a:tr h="3483136">
                <a:tc>
                  <a:txBody>
                    <a:bodyPr/>
                    <a:lstStyle/>
                    <a:p>
                      <a:pPr algn="ctr">
                        <a:lnSpc>
                          <a:spcPct val="100000"/>
                        </a:lnSpc>
                        <a:spcAft>
                          <a:spcPts val="0"/>
                        </a:spcAft>
                      </a:pPr>
                      <a:r>
                        <a:rPr lang="zh-TW" sz="1200" b="0" kern="100" dirty="0">
                          <a:effectLst/>
                          <a:latin typeface="微軟正黑體" panose="020B0604030504040204" pitchFamily="34" charset="-120"/>
                          <a:ea typeface="微軟正黑體" panose="020B0604030504040204" pitchFamily="34" charset="-120"/>
                        </a:rPr>
                        <a:t>主要成功情節</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a:txBody>
                    <a:bodyPr/>
                    <a:lstStyle/>
                    <a:p>
                      <a:pPr>
                        <a:spcAft>
                          <a:spcPts val="0"/>
                        </a:spcAft>
                      </a:pPr>
                      <a:r>
                        <a:rPr lang="zh-TW" sz="1200" b="0" kern="100" dirty="0">
                          <a:effectLst/>
                          <a:latin typeface="微軟正黑體" panose="020B0604030504040204" pitchFamily="34" charset="-120"/>
                          <a:ea typeface="微軟正黑體" panose="020B0604030504040204" pitchFamily="34" charset="-120"/>
                        </a:rPr>
                        <a:t>參與者：</a:t>
                      </a:r>
                    </a:p>
                    <a:p>
                      <a:pPr>
                        <a:spcAft>
                          <a:spcPts val="0"/>
                        </a:spcAft>
                      </a:pPr>
                      <a:r>
                        <a:rPr lang="en-US" sz="1200" b="0" kern="100" dirty="0">
                          <a:effectLst/>
                          <a:latin typeface="微軟正黑體" panose="020B0604030504040204" pitchFamily="34" charset="-120"/>
                          <a:ea typeface="微軟正黑體" panose="020B0604030504040204" pitchFamily="34" charset="-120"/>
                        </a:rPr>
                        <a:t>1. </a:t>
                      </a:r>
                      <a:r>
                        <a:rPr lang="zh-TW" sz="1200" b="0" kern="100" dirty="0">
                          <a:effectLst/>
                          <a:latin typeface="微軟正黑體" panose="020B0604030504040204" pitchFamily="34" charset="-120"/>
                          <a:ea typeface="微軟正黑體" panose="020B0604030504040204" pitchFamily="34" charset="-120"/>
                        </a:rPr>
                        <a:t>點選手機</a:t>
                      </a:r>
                      <a:r>
                        <a:rPr lang="en-US" sz="1200" b="0" kern="100" dirty="0">
                          <a:effectLst/>
                          <a:latin typeface="微軟正黑體" panose="020B0604030504040204" pitchFamily="34" charset="-120"/>
                          <a:ea typeface="微軟正黑體" panose="020B0604030504040204" pitchFamily="34" charset="-120"/>
                        </a:rPr>
                        <a:t>app</a:t>
                      </a:r>
                      <a:r>
                        <a:rPr lang="zh-TW" sz="1200" b="0" kern="100" dirty="0">
                          <a:effectLst/>
                          <a:latin typeface="微軟正黑體" panose="020B0604030504040204" pitchFamily="34" charset="-120"/>
                          <a:ea typeface="微軟正黑體" panose="020B0604030504040204" pitchFamily="34" charset="-120"/>
                        </a:rPr>
                        <a:t>圖示，進入 社群研討會系統並登入，選擇該場研討會</a:t>
                      </a:r>
                    </a:p>
                    <a:p>
                      <a:pPr>
                        <a:spcAft>
                          <a:spcPts val="0"/>
                        </a:spcAft>
                      </a:pPr>
                      <a:r>
                        <a:rPr lang="en-US" sz="1200" b="0" kern="100" dirty="0">
                          <a:effectLst/>
                          <a:latin typeface="微軟正黑體" panose="020B0604030504040204" pitchFamily="34" charset="-120"/>
                          <a:ea typeface="微軟正黑體" panose="020B0604030504040204" pitchFamily="34" charset="-120"/>
                        </a:rPr>
                        <a:t>2. </a:t>
                      </a:r>
                      <a:r>
                        <a:rPr lang="zh-TW" sz="1200" b="0" kern="100" dirty="0">
                          <a:effectLst/>
                          <a:latin typeface="微軟正黑體" panose="020B0604030504040204" pitchFamily="34" charset="-120"/>
                          <a:ea typeface="微軟正黑體" panose="020B0604030504040204" pitchFamily="34" charset="-120"/>
                        </a:rPr>
                        <a:t>使用者輸入研討會基本資料包括票券價錢、舉辦地點、舉辦時間、所有議程資料（講者、主題、地點、時間）、贊助廠商資料等</a:t>
                      </a:r>
                    </a:p>
                    <a:p>
                      <a:pPr>
                        <a:spcAft>
                          <a:spcPts val="0"/>
                        </a:spcAft>
                      </a:pPr>
                      <a:r>
                        <a:rPr lang="en-US" sz="1200" b="0" kern="100" dirty="0">
                          <a:effectLst/>
                          <a:latin typeface="微軟正黑體" panose="020B0604030504040204" pitchFamily="34" charset="-120"/>
                          <a:ea typeface="微軟正黑體" panose="020B0604030504040204" pitchFamily="34" charset="-120"/>
                        </a:rPr>
                        <a:t>3. </a:t>
                      </a:r>
                      <a:r>
                        <a:rPr lang="zh-TW" sz="1200" b="0" kern="100" dirty="0">
                          <a:effectLst/>
                          <a:latin typeface="微軟正黑體" panose="020B0604030504040204" pitchFamily="34" charset="-120"/>
                          <a:ea typeface="微軟正黑體" panose="020B0604030504040204" pitchFamily="34" charset="-120"/>
                        </a:rPr>
                        <a:t>使用者輸入資料並點選上傳按鍵</a:t>
                      </a: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zh-TW" sz="1200" b="0" kern="100" dirty="0">
                        <a:effectLst/>
                        <a:latin typeface="微軟正黑體" panose="020B0604030504040204" pitchFamily="34" charset="-120"/>
                        <a:ea typeface="微軟正黑體" panose="020B0604030504040204" pitchFamily="34" charset="-120"/>
                      </a:endParaRPr>
                    </a:p>
                    <a:p>
                      <a:pPr>
                        <a:spcAft>
                          <a:spcPts val="0"/>
                        </a:spcAft>
                      </a:pPr>
                      <a:r>
                        <a:rPr lang="en-US" sz="1200" b="0" kern="100" dirty="0">
                          <a:effectLst/>
                          <a:latin typeface="微軟正黑體" panose="020B0604030504040204" pitchFamily="34" charset="-120"/>
                          <a:ea typeface="微軟正黑體" panose="020B0604030504040204" pitchFamily="34" charset="-120"/>
                        </a:rPr>
                        <a:t>4. </a:t>
                      </a:r>
                      <a:r>
                        <a:rPr lang="zh-TW" sz="1200" b="0" kern="100" dirty="0">
                          <a:effectLst/>
                          <a:latin typeface="微軟正黑體" panose="020B0604030504040204" pitchFamily="34" charset="-120"/>
                          <a:ea typeface="微軟正黑體" panose="020B0604030504040204" pitchFamily="34" charset="-120"/>
                        </a:rPr>
                        <a:t>如果要進行刪除，選取刪除按鍵，並依據研討會編號進行查詢，讀取所要刪除之研討會紀錄。</a:t>
                      </a: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zh-TW" sz="1200" b="0" kern="100" dirty="0">
                        <a:effectLst/>
                        <a:latin typeface="微軟正黑體" panose="020B0604030504040204" pitchFamily="34" charset="-120"/>
                        <a:ea typeface="微軟正黑體" panose="020B0604030504040204" pitchFamily="34" charset="-120"/>
                      </a:endParaRPr>
                    </a:p>
                    <a:p>
                      <a:pPr>
                        <a:spcAft>
                          <a:spcPts val="0"/>
                        </a:spcAft>
                      </a:pPr>
                      <a:r>
                        <a:rPr lang="en-US" sz="1200" b="0" kern="100" dirty="0">
                          <a:effectLst/>
                          <a:latin typeface="微軟正黑體" panose="020B0604030504040204" pitchFamily="34" charset="-120"/>
                          <a:ea typeface="微軟正黑體" panose="020B0604030504040204" pitchFamily="34" charset="-120"/>
                        </a:rPr>
                        <a:t>5. </a:t>
                      </a:r>
                      <a:r>
                        <a:rPr lang="zh-TW" sz="1200" b="0" kern="100" dirty="0">
                          <a:effectLst/>
                          <a:latin typeface="微軟正黑體" panose="020B0604030504040204" pitchFamily="34" charset="-120"/>
                          <a:ea typeface="微軟正黑體" panose="020B0604030504040204" pitchFamily="34" charset="-120"/>
                        </a:rPr>
                        <a:t>如果要進行修改，選取修改按鈕，並依據研討會編號進行查詢，讀取所要修改之研討會紀錄。修改完，按確認鍵或取消鍵。</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a:txBody>
                    <a:bodyPr/>
                    <a:lstStyle/>
                    <a:p>
                      <a:pPr>
                        <a:spcAft>
                          <a:spcPts val="0"/>
                        </a:spcAft>
                      </a:pPr>
                      <a:r>
                        <a:rPr lang="zh-TW" sz="1200" b="0" kern="100" dirty="0">
                          <a:effectLst/>
                          <a:latin typeface="微軟正黑體" panose="020B0604030504040204" pitchFamily="34" charset="-120"/>
                          <a:ea typeface="微軟正黑體" panose="020B0604030504040204" pitchFamily="34" charset="-120"/>
                        </a:rPr>
                        <a:t>系統：</a:t>
                      </a:r>
                    </a:p>
                    <a:p>
                      <a:pPr>
                        <a:spcAft>
                          <a:spcPts val="0"/>
                        </a:spcAft>
                      </a:pPr>
                      <a:r>
                        <a:rPr lang="en-US" sz="1200" b="0" kern="100" dirty="0">
                          <a:effectLst/>
                          <a:latin typeface="微軟正黑體" panose="020B0604030504040204" pitchFamily="34" charset="-120"/>
                          <a:ea typeface="微軟正黑體" panose="020B0604030504040204" pitchFamily="34" charset="-120"/>
                        </a:rPr>
                        <a:t>1.1 </a:t>
                      </a:r>
                      <a:r>
                        <a:rPr lang="zh-TW" sz="1200" b="0" kern="100" dirty="0">
                          <a:effectLst/>
                          <a:latin typeface="微軟正黑體" panose="020B0604030504040204" pitchFamily="34" charset="-120"/>
                          <a:ea typeface="微軟正黑體" panose="020B0604030504040204" pitchFamily="34" charset="-120"/>
                        </a:rPr>
                        <a:t>系統開啟新增研討會基本資料畫面。</a:t>
                      </a: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zh-TW" sz="1200" b="0" kern="100" dirty="0">
                        <a:effectLst/>
                        <a:latin typeface="微軟正黑體" panose="020B0604030504040204" pitchFamily="34" charset="-120"/>
                        <a:ea typeface="微軟正黑體" panose="020B0604030504040204" pitchFamily="34" charset="-120"/>
                      </a:endParaRPr>
                    </a:p>
                    <a:p>
                      <a:pPr>
                        <a:spcAft>
                          <a:spcPts val="0"/>
                        </a:spcAft>
                      </a:pPr>
                      <a:r>
                        <a:rPr lang="en-US" sz="1200" b="0" kern="100" dirty="0">
                          <a:effectLst/>
                          <a:latin typeface="微軟正黑體" panose="020B0604030504040204" pitchFamily="34" charset="-120"/>
                          <a:ea typeface="微軟正黑體" panose="020B0604030504040204" pitchFamily="34" charset="-120"/>
                        </a:rPr>
                        <a:t>2.1 </a:t>
                      </a:r>
                      <a:r>
                        <a:rPr lang="zh-TW" sz="1200" b="0" kern="100" dirty="0">
                          <a:effectLst/>
                          <a:latin typeface="微軟正黑體" panose="020B0604030504040204" pitchFamily="34" charset="-120"/>
                          <a:ea typeface="微軟正黑體" panose="020B0604030504040204" pitchFamily="34" charset="-120"/>
                        </a:rPr>
                        <a:t>接收使用者</a:t>
                      </a:r>
                      <a:r>
                        <a:rPr lang="en-US" sz="1200" b="0" kern="100" dirty="0">
                          <a:effectLst/>
                          <a:latin typeface="微軟正黑體" panose="020B0604030504040204" pitchFamily="34" charset="-120"/>
                          <a:ea typeface="微軟正黑體" panose="020B0604030504040204" pitchFamily="34" charset="-120"/>
                        </a:rPr>
                        <a:t>(</a:t>
                      </a:r>
                      <a:r>
                        <a:rPr lang="zh-TW" sz="1200" b="0" kern="100" dirty="0">
                          <a:effectLst/>
                          <a:latin typeface="微軟正黑體" panose="020B0604030504040204" pitchFamily="34" charset="-120"/>
                          <a:ea typeface="微軟正黑體" panose="020B0604030504040204" pitchFamily="34" charset="-120"/>
                        </a:rPr>
                        <a:t>工作人員</a:t>
                      </a:r>
                      <a:r>
                        <a:rPr lang="en-US" sz="1200" b="0" kern="100" dirty="0">
                          <a:effectLst/>
                          <a:latin typeface="微軟正黑體" panose="020B0604030504040204" pitchFamily="34" charset="-120"/>
                          <a:ea typeface="微軟正黑體" panose="020B0604030504040204" pitchFamily="34" charset="-120"/>
                        </a:rPr>
                        <a:t>)</a:t>
                      </a:r>
                      <a:r>
                        <a:rPr lang="zh-TW" sz="1200" b="0" kern="100" dirty="0">
                          <a:effectLst/>
                          <a:latin typeface="微軟正黑體" panose="020B0604030504040204" pitchFamily="34" charset="-120"/>
                          <a:ea typeface="微軟正黑體" panose="020B0604030504040204" pitchFamily="34" charset="-120"/>
                        </a:rPr>
                        <a:t>所輸入研討會基本資料</a:t>
                      </a: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zh-TW" sz="1200" b="0" kern="100" dirty="0">
                        <a:effectLst/>
                        <a:latin typeface="微軟正黑體" panose="020B0604030504040204" pitchFamily="34" charset="-120"/>
                        <a:ea typeface="微軟正黑體" panose="020B0604030504040204" pitchFamily="34" charset="-120"/>
                      </a:endParaRPr>
                    </a:p>
                    <a:p>
                      <a:pPr>
                        <a:spcAft>
                          <a:spcPts val="0"/>
                        </a:spcAft>
                      </a:pPr>
                      <a:r>
                        <a:rPr lang="en-US" sz="1200" b="0" kern="100" dirty="0">
                          <a:effectLst/>
                          <a:latin typeface="微軟正黑體" panose="020B0604030504040204" pitchFamily="34" charset="-120"/>
                          <a:ea typeface="微軟正黑體" panose="020B0604030504040204" pitchFamily="34" charset="-120"/>
                        </a:rPr>
                        <a:t>3.1 </a:t>
                      </a:r>
                      <a:r>
                        <a:rPr lang="zh-TW" sz="1200" b="0" kern="100" dirty="0">
                          <a:effectLst/>
                          <a:latin typeface="微軟正黑體" panose="020B0604030504040204" pitchFamily="34" charset="-120"/>
                          <a:ea typeface="微軟正黑體" panose="020B0604030504040204" pitchFamily="34" charset="-120"/>
                        </a:rPr>
                        <a:t>選取上傳按鈕，系統將新研討會資料存入資料庫，並自動給予新的研討會編號。如果按取消鍵，則回至新增畫面，按離開鍵則將新研討會資料存入資料庫，回到研討會基本茲了作業畫面。</a:t>
                      </a:r>
                    </a:p>
                    <a:p>
                      <a:pPr>
                        <a:spcAft>
                          <a:spcPts val="0"/>
                        </a:spcAft>
                      </a:pPr>
                      <a:r>
                        <a:rPr lang="en-US" sz="1200" b="0" kern="100" dirty="0">
                          <a:effectLst/>
                          <a:latin typeface="微軟正黑體" panose="020B0604030504040204" pitchFamily="34" charset="-120"/>
                          <a:ea typeface="微軟正黑體" panose="020B0604030504040204" pitchFamily="34" charset="-120"/>
                        </a:rPr>
                        <a:t>4.1. </a:t>
                      </a:r>
                      <a:r>
                        <a:rPr lang="zh-TW" sz="1200" b="0" kern="100" dirty="0">
                          <a:effectLst/>
                          <a:latin typeface="微軟正黑體" panose="020B0604030504040204" pitchFamily="34" charset="-120"/>
                          <a:ea typeface="微軟正黑體" panose="020B0604030504040204" pitchFamily="34" charset="-120"/>
                        </a:rPr>
                        <a:t>根據輸入欄位資料，搜索研討會資料，並顯示在畫面。</a:t>
                      </a:r>
                    </a:p>
                    <a:p>
                      <a:pPr>
                        <a:spcAft>
                          <a:spcPts val="0"/>
                        </a:spcAft>
                      </a:pPr>
                      <a:r>
                        <a:rPr lang="en-US" sz="1200" b="0" kern="100" dirty="0">
                          <a:effectLst/>
                          <a:latin typeface="微軟正黑體" panose="020B0604030504040204" pitchFamily="34" charset="-120"/>
                          <a:ea typeface="微軟正黑體" panose="020B0604030504040204" pitchFamily="34" charset="-120"/>
                        </a:rPr>
                        <a:t>4.2 </a:t>
                      </a:r>
                      <a:r>
                        <a:rPr lang="zh-TW" sz="1200" b="0" kern="100" dirty="0">
                          <a:effectLst/>
                          <a:latin typeface="微軟正黑體" panose="020B0604030504040204" pitchFamily="34" charset="-120"/>
                          <a:ea typeface="微軟正黑體" panose="020B0604030504040204" pitchFamily="34" charset="-120"/>
                        </a:rPr>
                        <a:t>出現確認訊息視窗，按確認進行刪除動作，按取消不做刪除動作</a:t>
                      </a:r>
                    </a:p>
                    <a:p>
                      <a:pPr>
                        <a:spcAft>
                          <a:spcPts val="0"/>
                        </a:spcAft>
                      </a:pPr>
                      <a:r>
                        <a:rPr lang="en-US" sz="1200" b="0" kern="100" dirty="0">
                          <a:effectLst/>
                          <a:latin typeface="微軟正黑體" panose="020B0604030504040204" pitchFamily="34" charset="-120"/>
                          <a:ea typeface="微軟正黑體" panose="020B0604030504040204" pitchFamily="34" charset="-120"/>
                        </a:rPr>
                        <a:t>4.3 </a:t>
                      </a:r>
                      <a:r>
                        <a:rPr lang="zh-TW" sz="1200" b="0" kern="100" dirty="0">
                          <a:effectLst/>
                          <a:latin typeface="微軟正黑體" panose="020B0604030504040204" pitchFamily="34" charset="-120"/>
                          <a:ea typeface="微軟正黑體" panose="020B0604030504040204" pitchFamily="34" charset="-120"/>
                        </a:rPr>
                        <a:t>回到研討會基本資料作業畫面</a:t>
                      </a:r>
                    </a:p>
                    <a:p>
                      <a:pPr>
                        <a:spcAft>
                          <a:spcPts val="0"/>
                        </a:spcAft>
                      </a:pPr>
                      <a:r>
                        <a:rPr lang="en-US" sz="1200" b="0" kern="100" dirty="0">
                          <a:effectLst/>
                          <a:latin typeface="微軟正黑體" panose="020B0604030504040204" pitchFamily="34" charset="-120"/>
                          <a:ea typeface="微軟正黑體" panose="020B0604030504040204" pitchFamily="34" charset="-120"/>
                        </a:rPr>
                        <a:t>5.1 </a:t>
                      </a:r>
                      <a:r>
                        <a:rPr lang="zh-TW" sz="1200" b="0" kern="100" dirty="0">
                          <a:effectLst/>
                          <a:latin typeface="微軟正黑體" panose="020B0604030504040204" pitchFamily="34" charset="-120"/>
                          <a:ea typeface="微軟正黑體" panose="020B0604030504040204" pitchFamily="34" charset="-120"/>
                        </a:rPr>
                        <a:t>根據輸入欄位資料，搜索研討會資料，並顯示在畫面。</a:t>
                      </a:r>
                    </a:p>
                    <a:p>
                      <a:pPr>
                        <a:spcAft>
                          <a:spcPts val="0"/>
                        </a:spcAft>
                      </a:pPr>
                      <a:r>
                        <a:rPr lang="en-US" sz="1200" b="0" kern="100" dirty="0">
                          <a:effectLst/>
                          <a:latin typeface="微軟正黑體" panose="020B0604030504040204" pitchFamily="34" charset="-120"/>
                          <a:ea typeface="微軟正黑體" panose="020B0604030504040204" pitchFamily="34" charset="-120"/>
                        </a:rPr>
                        <a:t>5.2 </a:t>
                      </a:r>
                      <a:r>
                        <a:rPr lang="zh-TW" sz="1200" b="0" kern="100" dirty="0">
                          <a:effectLst/>
                          <a:latin typeface="微軟正黑體" panose="020B0604030504040204" pitchFamily="34" charset="-120"/>
                          <a:ea typeface="微軟正黑體" panose="020B0604030504040204" pitchFamily="34" charset="-120"/>
                        </a:rPr>
                        <a:t>選取儲存鍵，儲存研討會資料，如果取消鍵，則回到研討會基本資料作業畫面</a:t>
                      </a:r>
                    </a:p>
                    <a:p>
                      <a:pPr>
                        <a:spcAft>
                          <a:spcPts val="0"/>
                        </a:spcAft>
                      </a:pPr>
                      <a:r>
                        <a:rPr lang="en-US" sz="1200" b="0" kern="100" dirty="0">
                          <a:effectLst/>
                          <a:latin typeface="微軟正黑體" panose="020B0604030504040204" pitchFamily="34" charset="-120"/>
                          <a:ea typeface="微軟正黑體" panose="020B0604030504040204" pitchFamily="34" charset="-120"/>
                        </a:rPr>
                        <a:t> </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extLst>
                  <a:ext uri="{0D108BD9-81ED-4DB2-BD59-A6C34878D82A}">
                    <a16:rowId xmlns:a16="http://schemas.microsoft.com/office/drawing/2014/main" val="3788613464"/>
                  </a:ext>
                </a:extLst>
              </a:tr>
              <a:tr h="354651">
                <a:tc>
                  <a:txBody>
                    <a:bodyPr/>
                    <a:lstStyle/>
                    <a:p>
                      <a:pPr algn="ctr">
                        <a:lnSpc>
                          <a:spcPct val="100000"/>
                        </a:lnSpc>
                        <a:spcAft>
                          <a:spcPts val="0"/>
                        </a:spcAft>
                      </a:pPr>
                      <a:r>
                        <a:rPr lang="zh-TW" sz="1200" b="0" kern="100" dirty="0">
                          <a:effectLst/>
                          <a:latin typeface="微軟正黑體" panose="020B0604030504040204" pitchFamily="34" charset="-120"/>
                          <a:ea typeface="微軟正黑體" panose="020B0604030504040204" pitchFamily="34" charset="-120"/>
                        </a:rPr>
                        <a:t>例外情節</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gridSpan="2">
                  <a:txBody>
                    <a:bodyPr/>
                    <a:lstStyle/>
                    <a:p>
                      <a:pPr>
                        <a:spcAft>
                          <a:spcPts val="0"/>
                        </a:spcAft>
                      </a:pPr>
                      <a:r>
                        <a:rPr lang="en-US" sz="1200" b="0" kern="100">
                          <a:effectLst/>
                          <a:latin typeface="微軟正黑體" panose="020B0604030504040204" pitchFamily="34" charset="-120"/>
                          <a:ea typeface="微軟正黑體" panose="020B0604030504040204" pitchFamily="34" charset="-120"/>
                        </a:rPr>
                        <a:t>*a. </a:t>
                      </a:r>
                      <a:r>
                        <a:rPr lang="zh-TW" sz="1200" b="0" kern="100">
                          <a:effectLst/>
                          <a:latin typeface="微軟正黑體" panose="020B0604030504040204" pitchFamily="34" charset="-120"/>
                          <a:ea typeface="微軟正黑體" panose="020B0604030504040204" pitchFamily="34" charset="-120"/>
                        </a:rPr>
                        <a:t>如果有欄位無法輸入，或資料無法上傳，系統需要顯示警告訊息並終止輸入</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hMerge="1">
                  <a:txBody>
                    <a:bodyPr/>
                    <a:lstStyle/>
                    <a:p>
                      <a:endParaRPr lang="zh-TW" altLang="en-US"/>
                    </a:p>
                  </a:txBody>
                  <a:tcPr/>
                </a:tc>
                <a:extLst>
                  <a:ext uri="{0D108BD9-81ED-4DB2-BD59-A6C34878D82A}">
                    <a16:rowId xmlns:a16="http://schemas.microsoft.com/office/drawing/2014/main" val="3170379659"/>
                  </a:ext>
                </a:extLst>
              </a:tr>
              <a:tr h="272490">
                <a:tc>
                  <a:txBody>
                    <a:bodyPr/>
                    <a:lstStyle/>
                    <a:p>
                      <a:pPr algn="ctr">
                        <a:lnSpc>
                          <a:spcPct val="100000"/>
                        </a:lnSpc>
                        <a:spcAft>
                          <a:spcPts val="0"/>
                        </a:spcAft>
                      </a:pPr>
                      <a:r>
                        <a:rPr lang="zh-TW" sz="1200" b="0" kern="100" dirty="0">
                          <a:effectLst/>
                          <a:latin typeface="微軟正黑體" panose="020B0604030504040204" pitchFamily="34" charset="-120"/>
                          <a:ea typeface="微軟正黑體" panose="020B0604030504040204" pitchFamily="34" charset="-120"/>
                        </a:rPr>
                        <a:t>其他需求</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gridSpan="2">
                  <a:txBody>
                    <a:bodyPr/>
                    <a:lstStyle/>
                    <a:p>
                      <a:pPr>
                        <a:spcAft>
                          <a:spcPts val="0"/>
                        </a:spcAft>
                      </a:pPr>
                      <a:r>
                        <a:rPr lang="zh-TW" sz="1200" b="0" kern="100" dirty="0">
                          <a:effectLst/>
                          <a:latin typeface="微軟正黑體" panose="020B0604030504040204" pitchFamily="34" charset="-120"/>
                          <a:ea typeface="微軟正黑體" panose="020B0604030504040204" pitchFamily="34" charset="-120"/>
                        </a:rPr>
                        <a:t>無</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2941" marR="42941" marT="0" marB="0"/>
                </a:tc>
                <a:tc hMerge="1">
                  <a:txBody>
                    <a:bodyPr/>
                    <a:lstStyle/>
                    <a:p>
                      <a:endParaRPr lang="zh-TW" altLang="en-US"/>
                    </a:p>
                  </a:txBody>
                  <a:tcPr/>
                </a:tc>
                <a:extLst>
                  <a:ext uri="{0D108BD9-81ED-4DB2-BD59-A6C34878D82A}">
                    <a16:rowId xmlns:a16="http://schemas.microsoft.com/office/drawing/2014/main" val="72588949"/>
                  </a:ext>
                </a:extLst>
              </a:tr>
            </a:tbl>
          </a:graphicData>
        </a:graphic>
      </p:graphicFrame>
      <p:sp>
        <p:nvSpPr>
          <p:cNvPr id="6" name="標題 1">
            <a:extLst>
              <a:ext uri="{FF2B5EF4-FFF2-40B4-BE49-F238E27FC236}">
                <a16:creationId xmlns:a16="http://schemas.microsoft.com/office/drawing/2014/main" id="{C0297CD6-AB90-184B-9749-EC3A7E5EC328}"/>
              </a:ext>
            </a:extLst>
          </p:cNvPr>
          <p:cNvSpPr>
            <a:spLocks noGrp="1"/>
          </p:cNvSpPr>
          <p:nvPr>
            <p:ph type="title"/>
          </p:nvPr>
        </p:nvSpPr>
        <p:spPr>
          <a:xfrm>
            <a:off x="351621" y="508700"/>
            <a:ext cx="2452099" cy="1256546"/>
          </a:xfrm>
        </p:spPr>
        <p:txBody>
          <a:bodyPr>
            <a:normAutofit/>
          </a:bodyPr>
          <a:lstStyle/>
          <a:p>
            <a:r>
              <a:rPr kumimoji="1" lang="zh-CN" altLang="en-US" dirty="0"/>
              <a:t>使用案例四</a:t>
            </a:r>
            <a:r>
              <a:rPr kumimoji="1" lang="zh-TW" altLang="en-US" dirty="0"/>
              <a:t> </a:t>
            </a:r>
            <a:br>
              <a:rPr kumimoji="1" lang="en-US" altLang="zh-TW" dirty="0"/>
            </a:br>
            <a:r>
              <a:rPr kumimoji="1" lang="zh-CN" altLang="en-US" dirty="0"/>
              <a:t>研討會基本資料作業</a:t>
            </a:r>
            <a:endParaRPr kumimoji="1" lang="zh-TW" altLang="en-US" dirty="0"/>
          </a:p>
        </p:txBody>
      </p:sp>
    </p:spTree>
    <p:extLst>
      <p:ext uri="{BB962C8B-B14F-4D97-AF65-F5344CB8AC3E}">
        <p14:creationId xmlns:p14="http://schemas.microsoft.com/office/powerpoint/2010/main" val="4215601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57A451-B2A8-A34F-B4AF-D3C5AE1DEE86}"/>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graphicFrame>
        <p:nvGraphicFramePr>
          <p:cNvPr id="7" name="表格 6">
            <a:extLst>
              <a:ext uri="{FF2B5EF4-FFF2-40B4-BE49-F238E27FC236}">
                <a16:creationId xmlns:a16="http://schemas.microsoft.com/office/drawing/2014/main" id="{7684D0FB-1244-EF48-8B2B-1217FE9981C2}"/>
              </a:ext>
            </a:extLst>
          </p:cNvPr>
          <p:cNvGraphicFramePr>
            <a:graphicFrameLocks noGrp="1"/>
          </p:cNvGraphicFramePr>
          <p:nvPr>
            <p:extLst>
              <p:ext uri="{D42A27DB-BD31-4B8C-83A1-F6EECF244321}">
                <p14:modId xmlns:p14="http://schemas.microsoft.com/office/powerpoint/2010/main" val="3506117426"/>
              </p:ext>
            </p:extLst>
          </p:nvPr>
        </p:nvGraphicFramePr>
        <p:xfrm>
          <a:off x="3321934" y="535577"/>
          <a:ext cx="8198553" cy="5911722"/>
        </p:xfrm>
        <a:graphic>
          <a:graphicData uri="http://schemas.openxmlformats.org/drawingml/2006/table">
            <a:tbl>
              <a:tblPr firstRow="1" firstCol="1" bandRow="1">
                <a:tableStyleId>{5C22544A-7EE6-4342-B048-85BDC9FD1C3A}</a:tableStyleId>
              </a:tblPr>
              <a:tblGrid>
                <a:gridCol w="1810260">
                  <a:extLst>
                    <a:ext uri="{9D8B030D-6E8A-4147-A177-3AD203B41FA5}">
                      <a16:colId xmlns:a16="http://schemas.microsoft.com/office/drawing/2014/main" val="2993895183"/>
                    </a:ext>
                  </a:extLst>
                </a:gridCol>
                <a:gridCol w="3231504">
                  <a:extLst>
                    <a:ext uri="{9D8B030D-6E8A-4147-A177-3AD203B41FA5}">
                      <a16:colId xmlns:a16="http://schemas.microsoft.com/office/drawing/2014/main" val="853098524"/>
                    </a:ext>
                  </a:extLst>
                </a:gridCol>
                <a:gridCol w="3156789">
                  <a:extLst>
                    <a:ext uri="{9D8B030D-6E8A-4147-A177-3AD203B41FA5}">
                      <a16:colId xmlns:a16="http://schemas.microsoft.com/office/drawing/2014/main" val="273478328"/>
                    </a:ext>
                  </a:extLst>
                </a:gridCol>
              </a:tblGrid>
              <a:tr h="370115">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使用案例名稱</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gridSpan="2">
                  <a:txBody>
                    <a:bodyPr/>
                    <a:lstStyle/>
                    <a:p>
                      <a:pPr>
                        <a:spcAft>
                          <a:spcPts val="0"/>
                        </a:spcAft>
                      </a:pPr>
                      <a:r>
                        <a:rPr lang="en-US" sz="1200" b="0" kern="100">
                          <a:effectLst/>
                          <a:latin typeface="微軟正黑體" panose="020B0604030504040204" pitchFamily="34" charset="-120"/>
                          <a:ea typeface="微軟正黑體" panose="020B0604030504040204" pitchFamily="34" charset="-120"/>
                        </a:rPr>
                        <a:t>15.</a:t>
                      </a:r>
                      <a:r>
                        <a:rPr lang="zh-TW" sz="1200" b="0" kern="100">
                          <a:effectLst/>
                          <a:latin typeface="微軟正黑體" panose="020B0604030504040204" pitchFamily="34" charset="-120"/>
                          <a:ea typeface="微軟正黑體" panose="020B0604030504040204" pitchFamily="34" charset="-120"/>
                        </a:rPr>
                        <a:t>電子票券驗證作業</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hMerge="1">
                  <a:txBody>
                    <a:bodyPr/>
                    <a:lstStyle/>
                    <a:p>
                      <a:endParaRPr lang="zh-TW" altLang="en-US"/>
                    </a:p>
                  </a:txBody>
                  <a:tcPr/>
                </a:tc>
                <a:extLst>
                  <a:ext uri="{0D108BD9-81ED-4DB2-BD59-A6C34878D82A}">
                    <a16:rowId xmlns:a16="http://schemas.microsoft.com/office/drawing/2014/main" val="3570858394"/>
                  </a:ext>
                </a:extLst>
              </a:tr>
              <a:tr h="311257">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使用案例描述</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gridSpan="2">
                  <a:txBody>
                    <a:bodyPr/>
                    <a:lstStyle/>
                    <a:p>
                      <a:pPr>
                        <a:spcAft>
                          <a:spcPts val="0"/>
                        </a:spcAft>
                        <a:tabLst>
                          <a:tab pos="401955" algn="l"/>
                        </a:tabLst>
                      </a:pPr>
                      <a:r>
                        <a:rPr lang="zh-TW" sz="1200" b="0" kern="100" dirty="0">
                          <a:effectLst/>
                          <a:latin typeface="微軟正黑體" panose="020B0604030504040204" pitchFamily="34" charset="-120"/>
                          <a:ea typeface="微軟正黑體" panose="020B0604030504040204" pitchFamily="34" charset="-120"/>
                        </a:rPr>
                        <a:t>使用者</a:t>
                      </a:r>
                      <a:r>
                        <a:rPr lang="en-US" sz="1200" b="0" kern="100" dirty="0">
                          <a:effectLst/>
                          <a:latin typeface="微軟正黑體" panose="020B0604030504040204" pitchFamily="34" charset="-120"/>
                          <a:ea typeface="微軟正黑體" panose="020B0604030504040204" pitchFamily="34" charset="-120"/>
                        </a:rPr>
                        <a:t>(</a:t>
                      </a:r>
                      <a:r>
                        <a:rPr lang="zh-TW" sz="1200" b="0" kern="100" dirty="0">
                          <a:effectLst/>
                          <a:latin typeface="微軟正黑體" panose="020B0604030504040204" pitchFamily="34" charset="-120"/>
                          <a:ea typeface="微軟正黑體" panose="020B0604030504040204" pitchFamily="34" charset="-120"/>
                        </a:rPr>
                        <a:t>與會人員、工作人員</a:t>
                      </a:r>
                      <a:r>
                        <a:rPr lang="en-US" sz="1200" b="0" kern="100" dirty="0">
                          <a:effectLst/>
                          <a:latin typeface="微軟正黑體" panose="020B0604030504040204" pitchFamily="34" charset="-120"/>
                          <a:ea typeface="微軟正黑體" panose="020B0604030504040204" pitchFamily="34" charset="-120"/>
                        </a:rPr>
                        <a:t>)</a:t>
                      </a:r>
                      <a:r>
                        <a:rPr lang="zh-TW" sz="1200" b="0" kern="100" dirty="0">
                          <a:effectLst/>
                          <a:latin typeface="微軟正黑體" panose="020B0604030504040204" pitchFamily="34" charset="-120"/>
                          <a:ea typeface="微軟正黑體" panose="020B0604030504040204" pitchFamily="34" charset="-120"/>
                        </a:rPr>
                        <a:t>進行票券驗證</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hMerge="1">
                  <a:txBody>
                    <a:bodyPr/>
                    <a:lstStyle/>
                    <a:p>
                      <a:endParaRPr lang="zh-TW" altLang="en-US"/>
                    </a:p>
                  </a:txBody>
                  <a:tcPr/>
                </a:tc>
                <a:extLst>
                  <a:ext uri="{0D108BD9-81ED-4DB2-BD59-A6C34878D82A}">
                    <a16:rowId xmlns:a16="http://schemas.microsoft.com/office/drawing/2014/main" val="3641878385"/>
                  </a:ext>
                </a:extLst>
              </a:tr>
              <a:tr h="311255">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主要參與者</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gridSpan="2">
                  <a:txBody>
                    <a:bodyPr/>
                    <a:lstStyle/>
                    <a:p>
                      <a:pPr>
                        <a:spcAft>
                          <a:spcPts val="0"/>
                        </a:spcAft>
                      </a:pPr>
                      <a:r>
                        <a:rPr lang="zh-TW" sz="1200" b="0" kern="100">
                          <a:effectLst/>
                          <a:latin typeface="微軟正黑體" panose="020B0604030504040204" pitchFamily="34" charset="-120"/>
                          <a:ea typeface="微軟正黑體" panose="020B0604030504040204" pitchFamily="34" charset="-120"/>
                        </a:rPr>
                        <a:t>使用者</a:t>
                      </a:r>
                      <a:r>
                        <a:rPr lang="en-US" sz="1200" b="0" kern="100">
                          <a:effectLst/>
                          <a:latin typeface="微軟正黑體" panose="020B0604030504040204" pitchFamily="34" charset="-120"/>
                          <a:ea typeface="微軟正黑體" panose="020B0604030504040204" pitchFamily="34" charset="-120"/>
                        </a:rPr>
                        <a:t>(</a:t>
                      </a:r>
                      <a:r>
                        <a:rPr lang="zh-TW" sz="1200" b="0" kern="100">
                          <a:effectLst/>
                          <a:latin typeface="微軟正黑體" panose="020B0604030504040204" pitchFamily="34" charset="-120"/>
                          <a:ea typeface="微軟正黑體" panose="020B0604030504040204" pitchFamily="34" charset="-120"/>
                        </a:rPr>
                        <a:t>與會人員、工作人員</a:t>
                      </a:r>
                      <a:r>
                        <a:rPr lang="en-US" sz="1200" b="0" kern="100">
                          <a:effectLst/>
                          <a:latin typeface="微軟正黑體" panose="020B0604030504040204" pitchFamily="34" charset="-120"/>
                          <a:ea typeface="微軟正黑體" panose="020B0604030504040204" pitchFamily="34" charset="-120"/>
                        </a:rPr>
                        <a:t>)</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hMerge="1">
                  <a:txBody>
                    <a:bodyPr/>
                    <a:lstStyle/>
                    <a:p>
                      <a:endParaRPr lang="zh-TW" altLang="en-US"/>
                    </a:p>
                  </a:txBody>
                  <a:tcPr/>
                </a:tc>
                <a:extLst>
                  <a:ext uri="{0D108BD9-81ED-4DB2-BD59-A6C34878D82A}">
                    <a16:rowId xmlns:a16="http://schemas.microsoft.com/office/drawing/2014/main" val="1081556799"/>
                  </a:ext>
                </a:extLst>
              </a:tr>
              <a:tr h="504912">
                <a:tc>
                  <a:txBody>
                    <a:bodyPr/>
                    <a:lstStyle/>
                    <a:p>
                      <a:pPr algn="ctr">
                        <a:spcAft>
                          <a:spcPts val="0"/>
                        </a:spcAft>
                      </a:pPr>
                      <a:r>
                        <a:rPr lang="zh-TW" sz="1200" b="0" kern="100">
                          <a:effectLst/>
                          <a:latin typeface="微軟正黑體" panose="020B0604030504040204" pitchFamily="34" charset="-120"/>
                          <a:ea typeface="微軟正黑體" panose="020B0604030504040204" pitchFamily="34" charset="-120"/>
                        </a:rPr>
                        <a:t>利害關係人與目標</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gridSpan="2">
                  <a:txBody>
                    <a:bodyPr/>
                    <a:lstStyle/>
                    <a:p>
                      <a:pPr>
                        <a:spcAft>
                          <a:spcPts val="0"/>
                        </a:spcAft>
                      </a:pPr>
                      <a:r>
                        <a:rPr lang="zh-TW" sz="1200" b="0" kern="100">
                          <a:effectLst/>
                          <a:latin typeface="微軟正黑體" panose="020B0604030504040204" pitchFamily="34" charset="-120"/>
                          <a:ea typeface="微軟正黑體" panose="020B0604030504040204" pitchFamily="34" charset="-120"/>
                        </a:rPr>
                        <a:t>使用者：完成票券驗證進入會場</a:t>
                      </a:r>
                    </a:p>
                    <a:p>
                      <a:pPr>
                        <a:spcAft>
                          <a:spcPts val="0"/>
                        </a:spcAft>
                      </a:pPr>
                      <a:r>
                        <a:rPr lang="zh-TW" sz="1200" b="0" kern="100">
                          <a:effectLst/>
                          <a:latin typeface="微軟正黑體" panose="020B0604030504040204" pitchFamily="34" charset="-120"/>
                          <a:ea typeface="微軟正黑體" panose="020B0604030504040204" pitchFamily="34" charset="-120"/>
                        </a:rPr>
                        <a:t>工作人員：能夠快速通關，加速排隊動線</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hMerge="1">
                  <a:txBody>
                    <a:bodyPr/>
                    <a:lstStyle/>
                    <a:p>
                      <a:endParaRPr lang="zh-TW" altLang="en-US"/>
                    </a:p>
                  </a:txBody>
                  <a:tcPr/>
                </a:tc>
                <a:extLst>
                  <a:ext uri="{0D108BD9-81ED-4DB2-BD59-A6C34878D82A}">
                    <a16:rowId xmlns:a16="http://schemas.microsoft.com/office/drawing/2014/main" val="473327292"/>
                  </a:ext>
                </a:extLst>
              </a:tr>
              <a:tr h="343970">
                <a:tc>
                  <a:txBody>
                    <a:bodyPr/>
                    <a:lstStyle/>
                    <a:p>
                      <a:pPr algn="ctr">
                        <a:spcAft>
                          <a:spcPts val="0"/>
                        </a:spcAft>
                      </a:pPr>
                      <a:r>
                        <a:rPr lang="zh-TW" sz="1200" b="0" kern="100">
                          <a:effectLst/>
                          <a:latin typeface="微軟正黑體" panose="020B0604030504040204" pitchFamily="34" charset="-120"/>
                          <a:ea typeface="微軟正黑體" panose="020B0604030504040204" pitchFamily="34" charset="-120"/>
                        </a:rPr>
                        <a:t>前置條件</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gridSpan="2">
                  <a:txBody>
                    <a:bodyPr/>
                    <a:lstStyle/>
                    <a:p>
                      <a:pPr>
                        <a:spcAft>
                          <a:spcPts val="0"/>
                        </a:spcAft>
                      </a:pPr>
                      <a:r>
                        <a:rPr lang="zh-TW" sz="1200" b="0" kern="100" dirty="0">
                          <a:effectLst/>
                          <a:latin typeface="微軟正黑體" panose="020B0604030504040204" pitchFamily="34" charset="-120"/>
                          <a:ea typeface="微軟正黑體" panose="020B0604030504040204" pitchFamily="34" charset="-120"/>
                        </a:rPr>
                        <a:t>無</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hMerge="1">
                  <a:txBody>
                    <a:bodyPr/>
                    <a:lstStyle/>
                    <a:p>
                      <a:endParaRPr lang="zh-TW" altLang="en-US"/>
                    </a:p>
                  </a:txBody>
                  <a:tcPr/>
                </a:tc>
                <a:extLst>
                  <a:ext uri="{0D108BD9-81ED-4DB2-BD59-A6C34878D82A}">
                    <a16:rowId xmlns:a16="http://schemas.microsoft.com/office/drawing/2014/main" val="4077179931"/>
                  </a:ext>
                </a:extLst>
              </a:tr>
              <a:tr h="325405">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後置條件</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gridSpan="2">
                  <a:txBody>
                    <a:bodyPr/>
                    <a:lstStyle/>
                    <a:p>
                      <a:pPr>
                        <a:spcAft>
                          <a:spcPts val="0"/>
                        </a:spcAft>
                      </a:pPr>
                      <a:r>
                        <a:rPr lang="zh-TW" sz="1200" b="0" kern="100" dirty="0">
                          <a:effectLst/>
                          <a:latin typeface="微軟正黑體" panose="020B0604030504040204" pitchFamily="34" charset="-120"/>
                          <a:ea typeface="微軟正黑體" panose="020B0604030504040204" pitchFamily="34" charset="-120"/>
                        </a:rPr>
                        <a:t>與會人員掃描二維碼判斷入場身份，進入會場</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hMerge="1">
                  <a:txBody>
                    <a:bodyPr/>
                    <a:lstStyle/>
                    <a:p>
                      <a:endParaRPr lang="zh-TW" altLang="en-US"/>
                    </a:p>
                  </a:txBody>
                  <a:tcPr/>
                </a:tc>
                <a:extLst>
                  <a:ext uri="{0D108BD9-81ED-4DB2-BD59-A6C34878D82A}">
                    <a16:rowId xmlns:a16="http://schemas.microsoft.com/office/drawing/2014/main" val="719964802"/>
                  </a:ext>
                </a:extLst>
              </a:tr>
              <a:tr h="2447607">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主要成功情節</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a:txBody>
                    <a:bodyPr/>
                    <a:lstStyle/>
                    <a:p>
                      <a:pPr>
                        <a:spcAft>
                          <a:spcPts val="0"/>
                        </a:spcAft>
                      </a:pPr>
                      <a:r>
                        <a:rPr lang="zh-TW" sz="1200" b="0" kern="100" dirty="0">
                          <a:effectLst/>
                          <a:latin typeface="微軟正黑體" panose="020B0604030504040204" pitchFamily="34" charset="-120"/>
                          <a:ea typeface="微軟正黑體" panose="020B0604030504040204" pitchFamily="34" charset="-120"/>
                        </a:rPr>
                        <a:t>參與者：</a:t>
                      </a:r>
                    </a:p>
                    <a:p>
                      <a:pPr>
                        <a:spcAft>
                          <a:spcPts val="0"/>
                        </a:spcAft>
                      </a:pPr>
                      <a:r>
                        <a:rPr lang="en-US" sz="1200" b="0" kern="100" dirty="0">
                          <a:effectLst/>
                          <a:latin typeface="微軟正黑體" panose="020B0604030504040204" pitchFamily="34" charset="-120"/>
                          <a:ea typeface="微軟正黑體" panose="020B0604030504040204" pitchFamily="34" charset="-120"/>
                        </a:rPr>
                        <a:t>1. </a:t>
                      </a:r>
                      <a:r>
                        <a:rPr lang="zh-TW" sz="1200" b="0" kern="100" dirty="0">
                          <a:effectLst/>
                          <a:latin typeface="微軟正黑體" panose="020B0604030504040204" pitchFamily="34" charset="-120"/>
                          <a:ea typeface="微軟正黑體" panose="020B0604030504040204" pitchFamily="34" charset="-120"/>
                        </a:rPr>
                        <a:t>點選手機</a:t>
                      </a:r>
                      <a:r>
                        <a:rPr lang="en-US" sz="1200" b="0" kern="100" dirty="0">
                          <a:effectLst/>
                          <a:latin typeface="微軟正黑體" panose="020B0604030504040204" pitchFamily="34" charset="-120"/>
                          <a:ea typeface="微軟正黑體" panose="020B0604030504040204" pitchFamily="34" charset="-120"/>
                        </a:rPr>
                        <a:t>app</a:t>
                      </a:r>
                      <a:r>
                        <a:rPr lang="zh-TW" sz="1200" b="0" kern="100" dirty="0">
                          <a:effectLst/>
                          <a:latin typeface="微軟正黑體" panose="020B0604030504040204" pitchFamily="34" charset="-120"/>
                          <a:ea typeface="微軟正黑體" panose="020B0604030504040204" pitchFamily="34" charset="-120"/>
                        </a:rPr>
                        <a:t>圖示，進入 社群研討會系統並登入</a:t>
                      </a:r>
                    </a:p>
                    <a:p>
                      <a:pPr>
                        <a:spcAft>
                          <a:spcPts val="0"/>
                        </a:spcAft>
                      </a:pPr>
                      <a:r>
                        <a:rPr lang="en-US" sz="1200" b="0" kern="100" dirty="0">
                          <a:effectLst/>
                          <a:latin typeface="微軟正黑體" panose="020B0604030504040204" pitchFamily="34" charset="-120"/>
                          <a:ea typeface="微軟正黑體" panose="020B0604030504040204" pitchFamily="34" charset="-120"/>
                        </a:rPr>
                        <a:t>2. </a:t>
                      </a:r>
                      <a:r>
                        <a:rPr lang="zh-TW" sz="1200" b="0" kern="100" dirty="0">
                          <a:effectLst/>
                          <a:latin typeface="微軟正黑體" panose="020B0604030504040204" pitchFamily="34" charset="-120"/>
                          <a:ea typeface="微軟正黑體" panose="020B0604030504040204" pitchFamily="34" charset="-120"/>
                        </a:rPr>
                        <a:t>選擇參加的研討會並點選出示二維碼按鍵</a:t>
                      </a: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zh-TW" sz="1200" b="0" kern="100" dirty="0">
                        <a:effectLst/>
                        <a:latin typeface="微軟正黑體" panose="020B0604030504040204" pitchFamily="34" charset="-120"/>
                        <a:ea typeface="微軟正黑體" panose="020B0604030504040204" pitchFamily="34" charset="-120"/>
                      </a:endParaRPr>
                    </a:p>
                    <a:p>
                      <a:pPr>
                        <a:spcAft>
                          <a:spcPts val="0"/>
                        </a:spcAft>
                      </a:pPr>
                      <a:r>
                        <a:rPr lang="en-US" sz="1200" b="0" kern="100" dirty="0">
                          <a:effectLst/>
                          <a:latin typeface="微軟正黑體" panose="020B0604030504040204" pitchFamily="34" charset="-120"/>
                          <a:ea typeface="微軟正黑體" panose="020B0604030504040204" pitchFamily="34" charset="-120"/>
                        </a:rPr>
                        <a:t>3. </a:t>
                      </a:r>
                      <a:r>
                        <a:rPr lang="zh-TW" sz="1200" b="0" kern="100" dirty="0">
                          <a:effectLst/>
                          <a:latin typeface="微軟正黑體" panose="020B0604030504040204" pitchFamily="34" charset="-120"/>
                          <a:ea typeface="微軟正黑體" panose="020B0604030504040204" pitchFamily="34" charset="-120"/>
                        </a:rPr>
                        <a:t>工作人員掃描二維碼並驗證</a:t>
                      </a: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zh-TW" sz="1200" b="0" kern="100" dirty="0">
                        <a:effectLst/>
                        <a:latin typeface="微軟正黑體" panose="020B0604030504040204" pitchFamily="34" charset="-120"/>
                        <a:ea typeface="微軟正黑體" panose="020B0604030504040204" pitchFamily="34" charset="-120"/>
                      </a:endParaRPr>
                    </a:p>
                    <a:p>
                      <a:pPr>
                        <a:spcAft>
                          <a:spcPts val="0"/>
                        </a:spcAft>
                      </a:pPr>
                      <a:r>
                        <a:rPr lang="en-US" sz="1200" b="0" kern="100" dirty="0">
                          <a:effectLst/>
                          <a:latin typeface="微軟正黑體" panose="020B0604030504040204" pitchFamily="34" charset="-120"/>
                          <a:ea typeface="微軟正黑體" panose="020B0604030504040204" pitchFamily="34" charset="-120"/>
                        </a:rPr>
                        <a:t>4. </a:t>
                      </a:r>
                      <a:r>
                        <a:rPr lang="zh-TW" sz="1200" b="0" kern="100" dirty="0">
                          <a:effectLst/>
                          <a:latin typeface="微軟正黑體" panose="020B0604030504040204" pitchFamily="34" charset="-120"/>
                          <a:ea typeface="微軟正黑體" panose="020B0604030504040204" pitchFamily="34" charset="-120"/>
                        </a:rPr>
                        <a:t>顯示該使用者身份並成功通關</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a:txBody>
                    <a:bodyPr/>
                    <a:lstStyle/>
                    <a:p>
                      <a:pPr>
                        <a:spcAft>
                          <a:spcPts val="0"/>
                        </a:spcAft>
                      </a:pPr>
                      <a:r>
                        <a:rPr lang="zh-TW" sz="1200" b="0" kern="100" dirty="0">
                          <a:effectLst/>
                          <a:latin typeface="微軟正黑體" panose="020B0604030504040204" pitchFamily="34" charset="-120"/>
                          <a:ea typeface="微軟正黑體" panose="020B0604030504040204" pitchFamily="34" charset="-120"/>
                        </a:rPr>
                        <a:t>系統：</a:t>
                      </a:r>
                    </a:p>
                    <a:p>
                      <a:pPr>
                        <a:spcAft>
                          <a:spcPts val="0"/>
                        </a:spcAft>
                      </a:pPr>
                      <a:r>
                        <a:rPr lang="en-US" sz="1200" b="0" kern="100" dirty="0">
                          <a:effectLst/>
                          <a:latin typeface="微軟正黑體" panose="020B0604030504040204" pitchFamily="34" charset="-120"/>
                          <a:ea typeface="微軟正黑體" panose="020B0604030504040204" pitchFamily="34" charset="-120"/>
                        </a:rPr>
                        <a:t>1.1 </a:t>
                      </a:r>
                      <a:r>
                        <a:rPr lang="zh-TW" sz="1200" b="0" kern="100" dirty="0">
                          <a:effectLst/>
                          <a:latin typeface="微軟正黑體" panose="020B0604030504040204" pitchFamily="34" charset="-120"/>
                          <a:ea typeface="微軟正黑體" panose="020B0604030504040204" pitchFamily="34" charset="-120"/>
                        </a:rPr>
                        <a:t>系統開啟登入輸入畫面，並讀取登入資訊</a:t>
                      </a:r>
                    </a:p>
                    <a:p>
                      <a:pPr>
                        <a:spcAft>
                          <a:spcPts val="0"/>
                        </a:spcAft>
                      </a:pPr>
                      <a:r>
                        <a:rPr lang="en-US" sz="1200" b="0" kern="100" dirty="0">
                          <a:effectLst/>
                          <a:latin typeface="微軟正黑體" panose="020B0604030504040204" pitchFamily="34" charset="-120"/>
                          <a:ea typeface="微軟正黑體" panose="020B0604030504040204" pitchFamily="34" charset="-120"/>
                        </a:rPr>
                        <a:t>2.1</a:t>
                      </a:r>
                      <a:r>
                        <a:rPr lang="zh-TW" sz="1200" b="0" kern="100" dirty="0">
                          <a:effectLst/>
                          <a:latin typeface="微軟正黑體" panose="020B0604030504040204" pitchFamily="34" charset="-120"/>
                          <a:ea typeface="微軟正黑體" panose="020B0604030504040204" pitchFamily="34" charset="-120"/>
                        </a:rPr>
                        <a:t>系統開啟該場研討會畫面</a:t>
                      </a:r>
                    </a:p>
                    <a:p>
                      <a:pPr>
                        <a:spcAft>
                          <a:spcPts val="0"/>
                        </a:spcAft>
                      </a:pPr>
                      <a:r>
                        <a:rPr lang="en-US" sz="1200" b="0" kern="100" dirty="0">
                          <a:effectLst/>
                          <a:latin typeface="微軟正黑體" panose="020B0604030504040204" pitchFamily="34" charset="-120"/>
                          <a:ea typeface="微軟正黑體" panose="020B0604030504040204" pitchFamily="34" charset="-120"/>
                        </a:rPr>
                        <a:t>2.2</a:t>
                      </a:r>
                      <a:r>
                        <a:rPr lang="zh-TW" sz="1200" b="0" kern="100" dirty="0">
                          <a:effectLst/>
                          <a:latin typeface="微軟正黑體" panose="020B0604030504040204" pitchFamily="34" charset="-120"/>
                          <a:ea typeface="微軟正黑體" panose="020B0604030504040204" pitchFamily="34" charset="-120"/>
                        </a:rPr>
                        <a:t>系統讀取使用者點選出示二維碼按鍵，出現二維碼至畫面</a:t>
                      </a:r>
                    </a:p>
                    <a:p>
                      <a:pPr>
                        <a:spcAft>
                          <a:spcPts val="0"/>
                        </a:spcAft>
                      </a:pPr>
                      <a:r>
                        <a:rPr lang="en-US" sz="1200" b="0" kern="100" dirty="0">
                          <a:effectLst/>
                          <a:latin typeface="微軟正黑體" panose="020B0604030504040204" pitchFamily="34" charset="-120"/>
                          <a:ea typeface="微軟正黑體" panose="020B0604030504040204" pitchFamily="34" charset="-120"/>
                        </a:rPr>
                        <a:t>3.1</a:t>
                      </a:r>
                      <a:r>
                        <a:rPr lang="zh-TW" sz="1200" b="0" kern="100" dirty="0">
                          <a:effectLst/>
                          <a:latin typeface="微軟正黑體" panose="020B0604030504040204" pitchFamily="34" charset="-120"/>
                          <a:ea typeface="微軟正黑體" panose="020B0604030504040204" pitchFamily="34" charset="-120"/>
                        </a:rPr>
                        <a:t>系統掃描使用者的二維碼，向資料庫做驗證，取得伺服器回應</a:t>
                      </a:r>
                    </a:p>
                    <a:p>
                      <a:pPr>
                        <a:spcAft>
                          <a:spcPts val="0"/>
                        </a:spcAft>
                      </a:pPr>
                      <a:r>
                        <a:rPr lang="en-US" sz="1200" b="0" kern="100" dirty="0">
                          <a:effectLst/>
                          <a:latin typeface="微軟正黑體" panose="020B0604030504040204" pitchFamily="34" charset="-120"/>
                          <a:ea typeface="微軟正黑體" panose="020B0604030504040204" pitchFamily="34" charset="-120"/>
                        </a:rPr>
                        <a:t>3.2</a:t>
                      </a:r>
                      <a:r>
                        <a:rPr lang="zh-TW" sz="1200" b="0" kern="100" dirty="0">
                          <a:effectLst/>
                          <a:latin typeface="微軟正黑體" panose="020B0604030504040204" pitchFamily="34" charset="-120"/>
                          <a:ea typeface="微軟正黑體" panose="020B0604030504040204" pitchFamily="34" charset="-120"/>
                        </a:rPr>
                        <a:t>顯示成功訊息顯示畫面</a:t>
                      </a:r>
                    </a:p>
                    <a:p>
                      <a:pPr>
                        <a:spcAft>
                          <a:spcPts val="0"/>
                        </a:spcAft>
                      </a:pPr>
                      <a:r>
                        <a:rPr lang="en-US" sz="1200" b="0" kern="100" dirty="0">
                          <a:effectLst/>
                          <a:latin typeface="微軟正黑體" panose="020B0604030504040204" pitchFamily="34" charset="-120"/>
                          <a:ea typeface="微軟正黑體" panose="020B0604030504040204" pitchFamily="34" charset="-120"/>
                        </a:rPr>
                        <a:t>3.3</a:t>
                      </a:r>
                      <a:r>
                        <a:rPr lang="zh-TW" sz="1200" b="0" kern="100" dirty="0">
                          <a:effectLst/>
                          <a:latin typeface="微軟正黑體" panose="020B0604030504040204" pitchFamily="34" charset="-120"/>
                          <a:ea typeface="微軟正黑體" panose="020B0604030504040204" pitchFamily="34" charset="-120"/>
                        </a:rPr>
                        <a:t>若是驗證失敗，會將失敗訊息傳至該工作人員畫面，系統跳出視窗並要求重新掃描。</a:t>
                      </a:r>
                    </a:p>
                    <a:p>
                      <a:pPr>
                        <a:spcAft>
                          <a:spcPts val="0"/>
                        </a:spcAft>
                      </a:pPr>
                      <a:r>
                        <a:rPr lang="en-US" sz="1200" b="0" kern="100" dirty="0">
                          <a:effectLst/>
                          <a:latin typeface="微軟正黑體" panose="020B0604030504040204" pitchFamily="34" charset="-120"/>
                          <a:ea typeface="微軟正黑體" panose="020B0604030504040204" pitchFamily="34" charset="-120"/>
                        </a:rPr>
                        <a:t>4.1</a:t>
                      </a:r>
                      <a:r>
                        <a:rPr lang="zh-TW" sz="1200" b="0" kern="100" dirty="0">
                          <a:effectLst/>
                          <a:latin typeface="微軟正黑體" panose="020B0604030504040204" pitchFamily="34" charset="-120"/>
                          <a:ea typeface="微軟正黑體" panose="020B0604030504040204" pitchFamily="34" charset="-120"/>
                        </a:rPr>
                        <a:t>將該使用者資訊傳至工作人員手機畫面</a:t>
                      </a:r>
                    </a:p>
                  </a:txBody>
                  <a:tcPr marL="52637" marR="52637" marT="0" marB="0"/>
                </a:tc>
                <a:extLst>
                  <a:ext uri="{0D108BD9-81ED-4DB2-BD59-A6C34878D82A}">
                    <a16:rowId xmlns:a16="http://schemas.microsoft.com/office/drawing/2014/main" val="3788613464"/>
                  </a:ext>
                </a:extLst>
              </a:tr>
              <a:tr h="792289">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例外情節</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gridSpan="2">
                  <a:txBody>
                    <a:bodyPr/>
                    <a:lstStyle/>
                    <a:p>
                      <a:pPr>
                        <a:spcAft>
                          <a:spcPts val="0"/>
                        </a:spcAft>
                      </a:pPr>
                      <a:r>
                        <a:rPr lang="en-US" sz="1200" b="0" kern="100">
                          <a:effectLst/>
                          <a:latin typeface="微軟正黑體" panose="020B0604030504040204" pitchFamily="34" charset="-120"/>
                          <a:ea typeface="微軟正黑體" panose="020B0604030504040204" pitchFamily="34" charset="-120"/>
                        </a:rPr>
                        <a:t>*a. </a:t>
                      </a:r>
                      <a:r>
                        <a:rPr lang="zh-TW" sz="1200" b="0" kern="100">
                          <a:effectLst/>
                          <a:latin typeface="微軟正黑體" panose="020B0604030504040204" pitchFamily="34" charset="-120"/>
                          <a:ea typeface="微軟正黑體" panose="020B0604030504040204" pitchFamily="34" charset="-120"/>
                        </a:rPr>
                        <a:t>如果研發工程師進入維護狀態：</a:t>
                      </a:r>
                    </a:p>
                    <a:p>
                      <a:pPr>
                        <a:spcAft>
                          <a:spcPts val="0"/>
                        </a:spcAft>
                      </a:pPr>
                      <a:r>
                        <a:rPr lang="en-US" sz="1200" b="0" kern="100">
                          <a:effectLst/>
                          <a:latin typeface="微軟正黑體" panose="020B0604030504040204" pitchFamily="34" charset="-120"/>
                          <a:ea typeface="微軟正黑體" panose="020B0604030504040204" pitchFamily="34" charset="-120"/>
                        </a:rPr>
                        <a:t>   1.</a:t>
                      </a:r>
                      <a:r>
                        <a:rPr lang="zh-TW" sz="1200" b="0" kern="100">
                          <a:effectLst/>
                          <a:latin typeface="微軟正黑體" panose="020B0604030504040204" pitchFamily="34" charset="-120"/>
                          <a:ea typeface="微軟正黑體" panose="020B0604030504040204" pitchFamily="34" charset="-120"/>
                        </a:rPr>
                        <a:t>暫停掃描驗證票券動作，讓管理者進行維護工作，顯示系統維護訊息。</a:t>
                      </a:r>
                    </a:p>
                    <a:p>
                      <a:pPr>
                        <a:spcAft>
                          <a:spcPts val="0"/>
                        </a:spcAft>
                      </a:pPr>
                      <a:r>
                        <a:rPr lang="zh-TW" sz="1200" b="0" kern="100">
                          <a:effectLst/>
                          <a:latin typeface="微軟正黑體" panose="020B0604030504040204" pitchFamily="34" charset="-120"/>
                          <a:ea typeface="微軟正黑體" panose="020B0604030504040204" pitchFamily="34" charset="-120"/>
                        </a:rPr>
                        <a:t>有人沒帶手機或手機沒電</a:t>
                      </a:r>
                    </a:p>
                    <a:p>
                      <a:pPr>
                        <a:spcAft>
                          <a:spcPts val="0"/>
                        </a:spcAft>
                      </a:pPr>
                      <a:r>
                        <a:rPr lang="en-US" sz="1200" b="0" kern="100">
                          <a:effectLst/>
                          <a:latin typeface="微軟正黑體" panose="020B0604030504040204" pitchFamily="34" charset="-120"/>
                          <a:ea typeface="微軟正黑體" panose="020B0604030504040204" pitchFamily="34" charset="-120"/>
                        </a:rPr>
                        <a:t> </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hMerge="1">
                  <a:txBody>
                    <a:bodyPr/>
                    <a:lstStyle/>
                    <a:p>
                      <a:endParaRPr lang="zh-TW" altLang="en-US"/>
                    </a:p>
                  </a:txBody>
                  <a:tcPr/>
                </a:tc>
                <a:extLst>
                  <a:ext uri="{0D108BD9-81ED-4DB2-BD59-A6C34878D82A}">
                    <a16:rowId xmlns:a16="http://schemas.microsoft.com/office/drawing/2014/main" val="3170379659"/>
                  </a:ext>
                </a:extLst>
              </a:tr>
              <a:tr h="504912">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其他需求</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gridSpan="2">
                  <a:txBody>
                    <a:bodyPr/>
                    <a:lstStyle/>
                    <a:p>
                      <a:pPr>
                        <a:spcAft>
                          <a:spcPts val="0"/>
                        </a:spcAft>
                      </a:pPr>
                      <a:r>
                        <a:rPr lang="zh-TW" sz="1200" b="0" kern="100" dirty="0">
                          <a:effectLst/>
                          <a:latin typeface="微軟正黑體" panose="020B0604030504040204" pitchFamily="34" charset="-120"/>
                          <a:ea typeface="微軟正黑體" panose="020B0604030504040204" pitchFamily="34" charset="-120"/>
                        </a:rPr>
                        <a:t>無</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2637" marR="52637" marT="0" marB="0"/>
                </a:tc>
                <a:tc hMerge="1">
                  <a:txBody>
                    <a:bodyPr/>
                    <a:lstStyle/>
                    <a:p>
                      <a:endParaRPr lang="zh-TW" altLang="en-US"/>
                    </a:p>
                  </a:txBody>
                  <a:tcPr/>
                </a:tc>
                <a:extLst>
                  <a:ext uri="{0D108BD9-81ED-4DB2-BD59-A6C34878D82A}">
                    <a16:rowId xmlns:a16="http://schemas.microsoft.com/office/drawing/2014/main" val="72588949"/>
                  </a:ext>
                </a:extLst>
              </a:tr>
            </a:tbl>
          </a:graphicData>
        </a:graphic>
      </p:graphicFrame>
      <p:sp>
        <p:nvSpPr>
          <p:cNvPr id="5" name="標題 1">
            <a:extLst>
              <a:ext uri="{FF2B5EF4-FFF2-40B4-BE49-F238E27FC236}">
                <a16:creationId xmlns:a16="http://schemas.microsoft.com/office/drawing/2014/main" id="{38EE61A2-17BC-0F4A-8F36-B60F97D09E83}"/>
              </a:ext>
            </a:extLst>
          </p:cNvPr>
          <p:cNvSpPr>
            <a:spLocks noGrp="1"/>
          </p:cNvSpPr>
          <p:nvPr>
            <p:ph type="title"/>
          </p:nvPr>
        </p:nvSpPr>
        <p:spPr>
          <a:xfrm>
            <a:off x="455791" y="550293"/>
            <a:ext cx="2452099" cy="1256546"/>
          </a:xfrm>
        </p:spPr>
        <p:txBody>
          <a:bodyPr>
            <a:normAutofit/>
          </a:bodyPr>
          <a:lstStyle/>
          <a:p>
            <a:r>
              <a:rPr kumimoji="1" lang="zh-CN" altLang="en-US" dirty="0"/>
              <a:t>使用案例五</a:t>
            </a:r>
            <a:r>
              <a:rPr kumimoji="1" lang="zh-TW" altLang="en-US" dirty="0"/>
              <a:t> </a:t>
            </a:r>
            <a:br>
              <a:rPr kumimoji="1" lang="en-US" altLang="zh-TW" dirty="0"/>
            </a:br>
            <a:r>
              <a:rPr kumimoji="1" lang="zh-CN" altLang="en-US" dirty="0"/>
              <a:t>電子票卷驗證作業</a:t>
            </a:r>
            <a:endParaRPr kumimoji="1" lang="zh-TW" altLang="en-US" dirty="0"/>
          </a:p>
        </p:txBody>
      </p:sp>
    </p:spTree>
    <p:extLst>
      <p:ext uri="{BB962C8B-B14F-4D97-AF65-F5344CB8AC3E}">
        <p14:creationId xmlns:p14="http://schemas.microsoft.com/office/powerpoint/2010/main" val="1930788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D57A451-B2A8-A34F-B4AF-D3C5AE1DEE86}"/>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graphicFrame>
        <p:nvGraphicFramePr>
          <p:cNvPr id="7" name="表格 6">
            <a:extLst>
              <a:ext uri="{FF2B5EF4-FFF2-40B4-BE49-F238E27FC236}">
                <a16:creationId xmlns:a16="http://schemas.microsoft.com/office/drawing/2014/main" id="{7684D0FB-1244-EF48-8B2B-1217FE9981C2}"/>
              </a:ext>
            </a:extLst>
          </p:cNvPr>
          <p:cNvGraphicFramePr>
            <a:graphicFrameLocks noGrp="1"/>
          </p:cNvGraphicFramePr>
          <p:nvPr>
            <p:extLst>
              <p:ext uri="{D42A27DB-BD31-4B8C-83A1-F6EECF244321}">
                <p14:modId xmlns:p14="http://schemas.microsoft.com/office/powerpoint/2010/main" val="2888465299"/>
              </p:ext>
            </p:extLst>
          </p:nvPr>
        </p:nvGraphicFramePr>
        <p:xfrm>
          <a:off x="3391383" y="535577"/>
          <a:ext cx="8129104" cy="6028470"/>
        </p:xfrm>
        <a:graphic>
          <a:graphicData uri="http://schemas.openxmlformats.org/drawingml/2006/table">
            <a:tbl>
              <a:tblPr firstRow="1" firstCol="1" bandRow="1">
                <a:tableStyleId>{5C22544A-7EE6-4342-B048-85BDC9FD1C3A}</a:tableStyleId>
              </a:tblPr>
              <a:tblGrid>
                <a:gridCol w="1794925">
                  <a:extLst>
                    <a:ext uri="{9D8B030D-6E8A-4147-A177-3AD203B41FA5}">
                      <a16:colId xmlns:a16="http://schemas.microsoft.com/office/drawing/2014/main" val="2993895183"/>
                    </a:ext>
                  </a:extLst>
                </a:gridCol>
                <a:gridCol w="3204131">
                  <a:extLst>
                    <a:ext uri="{9D8B030D-6E8A-4147-A177-3AD203B41FA5}">
                      <a16:colId xmlns:a16="http://schemas.microsoft.com/office/drawing/2014/main" val="853098524"/>
                    </a:ext>
                  </a:extLst>
                </a:gridCol>
                <a:gridCol w="3130048">
                  <a:extLst>
                    <a:ext uri="{9D8B030D-6E8A-4147-A177-3AD203B41FA5}">
                      <a16:colId xmlns:a16="http://schemas.microsoft.com/office/drawing/2014/main" val="273478328"/>
                    </a:ext>
                  </a:extLst>
                </a:gridCol>
              </a:tblGrid>
              <a:tr h="378921">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使用案例名稱</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gridSpan="2">
                  <a:txBody>
                    <a:bodyPr/>
                    <a:lstStyle/>
                    <a:p>
                      <a:pPr>
                        <a:spcAft>
                          <a:spcPts val="0"/>
                        </a:spcAft>
                      </a:pPr>
                      <a:r>
                        <a:rPr lang="en-US" sz="1200" b="0" kern="100" dirty="0">
                          <a:effectLst/>
                          <a:latin typeface="微軟正黑體" panose="020B0604030504040204" pitchFamily="34" charset="-120"/>
                          <a:ea typeface="微軟正黑體" panose="020B0604030504040204" pitchFamily="34" charset="-120"/>
                        </a:rPr>
                        <a:t>14.</a:t>
                      </a:r>
                      <a:r>
                        <a:rPr lang="zh-TW" sz="1200" b="0" kern="100" dirty="0">
                          <a:effectLst/>
                          <a:latin typeface="微軟正黑體" panose="020B0604030504040204" pitchFamily="34" charset="-120"/>
                          <a:ea typeface="微軟正黑體" panose="020B0604030504040204" pitchFamily="34" charset="-120"/>
                        </a:rPr>
                        <a:t>提問</a:t>
                      </a:r>
                      <a:r>
                        <a:rPr lang="zh-TW" altLang="en-US" sz="1200" b="0" kern="100" dirty="0">
                          <a:effectLst/>
                          <a:latin typeface="微軟正黑體" panose="020B0604030504040204" pitchFamily="34" charset="-120"/>
                          <a:ea typeface="微軟正黑體" panose="020B0604030504040204" pitchFamily="34" charset="-120"/>
                        </a:rPr>
                        <a:t>互動</a:t>
                      </a:r>
                      <a:r>
                        <a:rPr lang="zh-TW" sz="1200" b="0" kern="100" dirty="0">
                          <a:effectLst/>
                          <a:latin typeface="微軟正黑體" panose="020B0604030504040204" pitchFamily="34" charset="-120"/>
                          <a:ea typeface="微軟正黑體" panose="020B0604030504040204" pitchFamily="34" charset="-120"/>
                        </a:rPr>
                        <a:t>作業</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3570858394"/>
                  </a:ext>
                </a:extLst>
              </a:tr>
              <a:tr h="318662">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使用案例描述</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gridSpan="2">
                  <a:txBody>
                    <a:bodyPr/>
                    <a:lstStyle/>
                    <a:p>
                      <a:pPr>
                        <a:spcAft>
                          <a:spcPts val="0"/>
                        </a:spcAft>
                        <a:tabLst>
                          <a:tab pos="401955" algn="l"/>
                        </a:tabLst>
                      </a:pPr>
                      <a:r>
                        <a:rPr lang="zh-TW" sz="1200" b="0" kern="100" dirty="0">
                          <a:effectLst/>
                          <a:latin typeface="微軟正黑體" panose="020B0604030504040204" pitchFamily="34" charset="-120"/>
                          <a:ea typeface="微軟正黑體" panose="020B0604030504040204" pitchFamily="34" charset="-120"/>
                        </a:rPr>
                        <a:t>使用者</a:t>
                      </a:r>
                      <a:r>
                        <a:rPr lang="en-US" sz="1200" b="0" kern="100" dirty="0">
                          <a:effectLst/>
                          <a:latin typeface="微軟正黑體" panose="020B0604030504040204" pitchFamily="34" charset="-120"/>
                          <a:ea typeface="微軟正黑體" panose="020B0604030504040204" pitchFamily="34" charset="-120"/>
                        </a:rPr>
                        <a:t>(</a:t>
                      </a:r>
                      <a:r>
                        <a:rPr lang="zh-TW" sz="1200" b="0" kern="100" dirty="0">
                          <a:effectLst/>
                          <a:latin typeface="微軟正黑體" panose="020B0604030504040204" pitchFamily="34" charset="-120"/>
                          <a:ea typeface="微軟正黑體" panose="020B0604030504040204" pitchFamily="34" charset="-120"/>
                        </a:rPr>
                        <a:t>與會人員</a:t>
                      </a:r>
                      <a:r>
                        <a:rPr lang="en-US" sz="1200" b="0" kern="100" dirty="0">
                          <a:effectLst/>
                          <a:latin typeface="微軟正黑體" panose="020B0604030504040204" pitchFamily="34" charset="-120"/>
                          <a:ea typeface="微軟正黑體" panose="020B0604030504040204" pitchFamily="34" charset="-120"/>
                        </a:rPr>
                        <a:t>)</a:t>
                      </a:r>
                      <a:r>
                        <a:rPr lang="zh-TW" sz="1200" b="0" kern="100" dirty="0">
                          <a:effectLst/>
                          <a:latin typeface="微軟正黑體" panose="020B0604030504040204" pitchFamily="34" charset="-120"/>
                          <a:ea typeface="微軟正黑體" panose="020B0604030504040204" pitchFamily="34" charset="-120"/>
                        </a:rPr>
                        <a:t>與講者透過匿名訊息提問並回答</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3641878385"/>
                  </a:ext>
                </a:extLst>
              </a:tr>
              <a:tr h="318660">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主要參與者</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gridSpan="2">
                  <a:txBody>
                    <a:bodyPr/>
                    <a:lstStyle/>
                    <a:p>
                      <a:pPr>
                        <a:spcAft>
                          <a:spcPts val="0"/>
                        </a:spcAft>
                      </a:pPr>
                      <a:r>
                        <a:rPr lang="zh-TW" sz="1200" b="0" kern="100">
                          <a:effectLst/>
                          <a:latin typeface="微軟正黑體" panose="020B0604030504040204" pitchFamily="34" charset="-120"/>
                          <a:ea typeface="微軟正黑體" panose="020B0604030504040204" pitchFamily="34" charset="-120"/>
                        </a:rPr>
                        <a:t>使用者</a:t>
                      </a:r>
                      <a:r>
                        <a:rPr lang="en-US" sz="1200" b="0" kern="100">
                          <a:effectLst/>
                          <a:latin typeface="微軟正黑體" panose="020B0604030504040204" pitchFamily="34" charset="-120"/>
                          <a:ea typeface="微軟正黑體" panose="020B0604030504040204" pitchFamily="34" charset="-120"/>
                        </a:rPr>
                        <a:t>(</a:t>
                      </a:r>
                      <a:r>
                        <a:rPr lang="zh-TW" sz="1200" b="0" kern="100">
                          <a:effectLst/>
                          <a:latin typeface="微軟正黑體" panose="020B0604030504040204" pitchFamily="34" charset="-120"/>
                          <a:ea typeface="微軟正黑體" panose="020B0604030504040204" pitchFamily="34" charset="-120"/>
                        </a:rPr>
                        <a:t>與會人員、講者</a:t>
                      </a:r>
                      <a:r>
                        <a:rPr lang="en-US" sz="1200" b="0" kern="100">
                          <a:effectLst/>
                          <a:latin typeface="微軟正黑體" panose="020B0604030504040204" pitchFamily="34" charset="-120"/>
                          <a:ea typeface="微軟正黑體" panose="020B0604030504040204" pitchFamily="34" charset="-120"/>
                        </a:rPr>
                        <a:t>)</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1081556799"/>
                  </a:ext>
                </a:extLst>
              </a:tr>
              <a:tr h="516925">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利害關係人與目標</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gridSpan="2">
                  <a:txBody>
                    <a:bodyPr/>
                    <a:lstStyle/>
                    <a:p>
                      <a:pPr>
                        <a:spcAft>
                          <a:spcPts val="0"/>
                        </a:spcAft>
                      </a:pPr>
                      <a:r>
                        <a:rPr lang="zh-TW" sz="1200" b="0" kern="100">
                          <a:effectLst/>
                          <a:latin typeface="微軟正黑體" panose="020B0604030504040204" pitchFamily="34" charset="-120"/>
                          <a:ea typeface="微軟正黑體" panose="020B0604030504040204" pitchFamily="34" charset="-120"/>
                        </a:rPr>
                        <a:t>使用者：能夠匿名性提問問題</a:t>
                      </a:r>
                    </a:p>
                    <a:p>
                      <a:pPr>
                        <a:spcAft>
                          <a:spcPts val="0"/>
                        </a:spcAft>
                      </a:pPr>
                      <a:r>
                        <a:rPr lang="zh-TW" sz="1200" b="0" kern="100">
                          <a:effectLst/>
                          <a:latin typeface="微軟正黑體" panose="020B0604030504040204" pitchFamily="34" charset="-120"/>
                          <a:ea typeface="微軟正黑體" panose="020B0604030504040204" pitchFamily="34" charset="-120"/>
                        </a:rPr>
                        <a:t>講者：能夠檢視與會人員所提問的問題</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473327292"/>
                  </a:ext>
                </a:extLst>
              </a:tr>
              <a:tr h="352154">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前置條件</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gridSpan="2">
                  <a:txBody>
                    <a:bodyPr/>
                    <a:lstStyle/>
                    <a:p>
                      <a:pPr>
                        <a:spcAft>
                          <a:spcPts val="0"/>
                        </a:spcAft>
                      </a:pPr>
                      <a:r>
                        <a:rPr lang="zh-TW" sz="1200" b="0" kern="100">
                          <a:effectLst/>
                          <a:latin typeface="微軟正黑體" panose="020B0604030504040204" pitchFamily="34" charset="-120"/>
                          <a:ea typeface="微軟正黑體" panose="020B0604030504040204" pitchFamily="34" charset="-120"/>
                        </a:rPr>
                        <a:t>進入手機</a:t>
                      </a:r>
                      <a:r>
                        <a:rPr lang="en-US" sz="1200" b="0" kern="100">
                          <a:effectLst/>
                          <a:latin typeface="微軟正黑體" panose="020B0604030504040204" pitchFamily="34" charset="-120"/>
                          <a:ea typeface="微軟正黑體" panose="020B0604030504040204" pitchFamily="34" charset="-120"/>
                        </a:rPr>
                        <a:t>app</a:t>
                      </a:r>
                      <a:r>
                        <a:rPr lang="zh-TW" sz="1200" b="0" kern="100">
                          <a:effectLst/>
                          <a:latin typeface="微軟正黑體" panose="020B0604030504040204" pitchFamily="34" charset="-120"/>
                          <a:ea typeface="微軟正黑體" panose="020B0604030504040204" pitchFamily="34" charset="-120"/>
                        </a:rPr>
                        <a:t>系統的該場提問訊息框，並且無提問紀錄</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4077179931"/>
                  </a:ext>
                </a:extLst>
              </a:tr>
              <a:tr h="333147">
                <a:tc>
                  <a:txBody>
                    <a:bodyPr/>
                    <a:lstStyle/>
                    <a:p>
                      <a:pPr algn="ctr">
                        <a:spcAft>
                          <a:spcPts val="0"/>
                        </a:spcAft>
                      </a:pPr>
                      <a:r>
                        <a:rPr lang="zh-TW" sz="1200" b="0" kern="100">
                          <a:effectLst/>
                          <a:latin typeface="微軟正黑體" panose="020B0604030504040204" pitchFamily="34" charset="-120"/>
                          <a:ea typeface="微軟正黑體" panose="020B0604030504040204" pitchFamily="34" charset="-120"/>
                        </a:rPr>
                        <a:t>後置條件</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gridSpan="2">
                  <a:txBody>
                    <a:bodyPr/>
                    <a:lstStyle/>
                    <a:p>
                      <a:pPr>
                        <a:spcAft>
                          <a:spcPts val="0"/>
                        </a:spcAft>
                      </a:pPr>
                      <a:r>
                        <a:rPr lang="zh-TW" sz="1200" b="0" kern="100">
                          <a:effectLst/>
                          <a:latin typeface="微軟正黑體" panose="020B0604030504040204" pitchFamily="34" charset="-120"/>
                          <a:ea typeface="微軟正黑體" panose="020B0604030504040204" pitchFamily="34" charset="-120"/>
                        </a:rPr>
                        <a:t>系統給予使用者會員權限，在該議程提問訊息框，輸入提問訊息</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719964802"/>
                  </a:ext>
                </a:extLst>
              </a:tr>
              <a:tr h="2621234">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主要成功情節</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a:txBody>
                    <a:bodyPr/>
                    <a:lstStyle/>
                    <a:p>
                      <a:pPr>
                        <a:spcAft>
                          <a:spcPts val="0"/>
                        </a:spcAft>
                      </a:pPr>
                      <a:r>
                        <a:rPr lang="zh-TW" sz="1200" b="0" kern="100" dirty="0">
                          <a:effectLst/>
                          <a:latin typeface="微軟正黑體" panose="020B0604030504040204" pitchFamily="34" charset="-120"/>
                          <a:ea typeface="微軟正黑體" panose="020B0604030504040204" pitchFamily="34" charset="-120"/>
                        </a:rPr>
                        <a:t>參與者：</a:t>
                      </a:r>
                    </a:p>
                    <a:p>
                      <a:pPr>
                        <a:spcAft>
                          <a:spcPts val="0"/>
                        </a:spcAft>
                      </a:pPr>
                      <a:r>
                        <a:rPr lang="en-US" sz="1200" b="0" kern="100" dirty="0">
                          <a:effectLst/>
                          <a:latin typeface="微軟正黑體" panose="020B0604030504040204" pitchFamily="34" charset="-120"/>
                          <a:ea typeface="微軟正黑體" panose="020B0604030504040204" pitchFamily="34" charset="-120"/>
                        </a:rPr>
                        <a:t>1. </a:t>
                      </a:r>
                      <a:r>
                        <a:rPr lang="zh-TW" sz="1200" b="0" kern="100" dirty="0">
                          <a:effectLst/>
                          <a:latin typeface="微軟正黑體" panose="020B0604030504040204" pitchFamily="34" charset="-120"/>
                          <a:ea typeface="微軟正黑體" panose="020B0604030504040204" pitchFamily="34" charset="-120"/>
                        </a:rPr>
                        <a:t>點選手機</a:t>
                      </a:r>
                      <a:r>
                        <a:rPr lang="en-US" sz="1200" b="0" kern="100" dirty="0">
                          <a:effectLst/>
                          <a:latin typeface="微軟正黑體" panose="020B0604030504040204" pitchFamily="34" charset="-120"/>
                          <a:ea typeface="微軟正黑體" panose="020B0604030504040204" pitchFamily="34" charset="-120"/>
                        </a:rPr>
                        <a:t>app</a:t>
                      </a:r>
                      <a:r>
                        <a:rPr lang="zh-TW" sz="1200" b="0" kern="100" dirty="0">
                          <a:effectLst/>
                          <a:latin typeface="微軟正黑體" panose="020B0604030504040204" pitchFamily="34" charset="-120"/>
                          <a:ea typeface="微軟正黑體" panose="020B0604030504040204" pitchFamily="34" charset="-120"/>
                        </a:rPr>
                        <a:t>圖示，進入 社群研討會系統並登入</a:t>
                      </a:r>
                    </a:p>
                    <a:p>
                      <a:pPr>
                        <a:spcAft>
                          <a:spcPts val="0"/>
                        </a:spcAft>
                      </a:pPr>
                      <a:r>
                        <a:rPr lang="en-US" sz="1200" b="0" kern="100" dirty="0">
                          <a:effectLst/>
                          <a:latin typeface="微軟正黑體" panose="020B0604030504040204" pitchFamily="34" charset="-120"/>
                          <a:ea typeface="微軟正黑體" panose="020B0604030504040204" pitchFamily="34" charset="-120"/>
                        </a:rPr>
                        <a:t>2. </a:t>
                      </a:r>
                      <a:r>
                        <a:rPr lang="zh-TW" sz="1200" b="0" kern="100" dirty="0">
                          <a:effectLst/>
                          <a:latin typeface="微軟正黑體" panose="020B0604030504040204" pitchFamily="34" charset="-120"/>
                          <a:ea typeface="微軟正黑體" panose="020B0604030504040204" pitchFamily="34" charset="-120"/>
                        </a:rPr>
                        <a:t>選擇參加的研討會並進入該場議程</a:t>
                      </a: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zh-TW" sz="1200" b="0" kern="100" dirty="0">
                        <a:effectLst/>
                        <a:latin typeface="微軟正黑體" panose="020B0604030504040204" pitchFamily="34" charset="-120"/>
                        <a:ea typeface="微軟正黑體" panose="020B0604030504040204" pitchFamily="34" charset="-120"/>
                      </a:endParaRPr>
                    </a:p>
                    <a:p>
                      <a:pPr>
                        <a:spcAft>
                          <a:spcPts val="0"/>
                        </a:spcAft>
                      </a:pPr>
                      <a:r>
                        <a:rPr lang="en-US" sz="1200" b="0" kern="100" dirty="0">
                          <a:effectLst/>
                          <a:latin typeface="微軟正黑體" panose="020B0604030504040204" pitchFamily="34" charset="-120"/>
                          <a:ea typeface="微軟正黑體" panose="020B0604030504040204" pitchFamily="34" charset="-120"/>
                        </a:rPr>
                        <a:t>3. </a:t>
                      </a:r>
                      <a:r>
                        <a:rPr lang="zh-TW" sz="1200" b="0" kern="100" dirty="0">
                          <a:effectLst/>
                          <a:latin typeface="微軟正黑體" panose="020B0604030504040204" pitchFamily="34" charset="-120"/>
                          <a:ea typeface="微軟正黑體" panose="020B0604030504040204" pitchFamily="34" charset="-120"/>
                        </a:rPr>
                        <a:t>使用者輸入提問的訊息並點選傳送按鍵</a:t>
                      </a: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r>
                        <a:rPr lang="zh-TW" altLang="zh-TW" sz="1200" b="0" kern="100" dirty="0">
                          <a:effectLst/>
                          <a:latin typeface="微軟正黑體" panose="020B0604030504040204" pitchFamily="34" charset="-120"/>
                          <a:ea typeface="微軟正黑體" panose="020B0604030504040204" pitchFamily="34" charset="-120"/>
                        </a:rPr>
                        <a:t>講者：</a:t>
                      </a:r>
                    </a:p>
                    <a:p>
                      <a:pPr>
                        <a:spcAft>
                          <a:spcPts val="0"/>
                        </a:spcAft>
                      </a:pPr>
                      <a:r>
                        <a:rPr lang="en-US" altLang="zh-TW" sz="1200" b="0" kern="100" dirty="0">
                          <a:effectLst/>
                          <a:latin typeface="微軟正黑體" panose="020B0604030504040204" pitchFamily="34" charset="-120"/>
                          <a:ea typeface="微軟正黑體" panose="020B0604030504040204" pitchFamily="34" charset="-120"/>
                        </a:rPr>
                        <a:t>4. </a:t>
                      </a:r>
                      <a:r>
                        <a:rPr lang="zh-TW" altLang="zh-TW" sz="1200" b="0" kern="100" dirty="0">
                          <a:effectLst/>
                          <a:latin typeface="微軟正黑體" panose="020B0604030504040204" pitchFamily="34" charset="-120"/>
                          <a:ea typeface="微軟正黑體" panose="020B0604030504040204" pitchFamily="34" charset="-120"/>
                        </a:rPr>
                        <a:t>接收匿名的提問訊息</a:t>
                      </a:r>
                    </a:p>
                    <a:p>
                      <a:pPr>
                        <a:spcAft>
                          <a:spcPts val="0"/>
                        </a:spcAft>
                      </a:pPr>
                      <a:endParaRPr lang="en-US" altLang="zh-TW" sz="1200" b="0" kern="100" dirty="0">
                        <a:effectLst/>
                        <a:latin typeface="微軟正黑體" panose="020B0604030504040204" pitchFamily="34" charset="-120"/>
                        <a:ea typeface="微軟正黑體" panose="020B0604030504040204" pitchFamily="34" charset="-120"/>
                      </a:endParaRPr>
                    </a:p>
                    <a:p>
                      <a:pPr>
                        <a:spcAft>
                          <a:spcPts val="0"/>
                        </a:spcAft>
                      </a:pPr>
                      <a:r>
                        <a:rPr lang="en-US" altLang="zh-TW" sz="1200" b="0" kern="100" dirty="0">
                          <a:effectLst/>
                          <a:latin typeface="微軟正黑體" panose="020B0604030504040204" pitchFamily="34" charset="-120"/>
                          <a:ea typeface="微軟正黑體" panose="020B0604030504040204" pitchFamily="34" charset="-120"/>
                        </a:rPr>
                        <a:t>5. </a:t>
                      </a:r>
                      <a:r>
                        <a:rPr lang="zh-TW" altLang="zh-TW" sz="1200" b="0" kern="100" dirty="0">
                          <a:effectLst/>
                          <a:latin typeface="微軟正黑體" panose="020B0604030504040204" pitchFamily="34" charset="-120"/>
                          <a:ea typeface="微軟正黑體" panose="020B0604030504040204" pitchFamily="34" charset="-120"/>
                        </a:rPr>
                        <a:t>輸入講者的答案並點選傳送按鍵，完成回答動作</a:t>
                      </a:r>
                      <a:endParaRPr lang="zh-TW" alt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系統：</a:t>
                      </a:r>
                      <a:br>
                        <a:rPr lang="en-US" altLang="zh-CN"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br>
                      <a:r>
                        <a:rPr lang="en-US" altLang="zh-CN"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1.1</a:t>
                      </a:r>
                      <a:r>
                        <a:rPr lang="zh-TW" altLang="en-US"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zh-TW" sz="1200" b="0" kern="100" dirty="0">
                          <a:effectLst/>
                          <a:latin typeface="微軟正黑體" panose="020B0604030504040204" pitchFamily="34" charset="-120"/>
                          <a:ea typeface="微軟正黑體" panose="020B0604030504040204" pitchFamily="34" charset="-120"/>
                        </a:rPr>
                        <a:t>系統開啟登入輸入畫面，並讀取登入資訊</a:t>
                      </a:r>
                      <a:endParaRPr lang="en-US" altLang="zh-TW" sz="1200" b="0" kern="100" dirty="0">
                        <a:effectLst/>
                        <a:latin typeface="微軟正黑體" panose="020B0604030504040204" pitchFamily="34" charset="-120"/>
                        <a:ea typeface="微軟正黑體" panose="020B0604030504040204" pitchFamily="34" charset="-120"/>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zh-TW" altLang="zh-TW" sz="1200" b="0" kern="100" dirty="0">
                        <a:effectLst/>
                        <a:latin typeface="微軟正黑體" panose="020B0604030504040204" pitchFamily="34" charset="-120"/>
                        <a:ea typeface="微軟正黑體" panose="020B0604030504040204" pitchFamily="34" charset="-120"/>
                      </a:endParaRPr>
                    </a:p>
                    <a:p>
                      <a:pPr>
                        <a:spcAft>
                          <a:spcPts val="0"/>
                        </a:spcAft>
                      </a:pPr>
                      <a:r>
                        <a:rPr lang="en-US" altLang="zh-CN"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2.1 </a:t>
                      </a:r>
                      <a:r>
                        <a:rPr lang="zh-CN" altLang="en-US"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系統顯示演討會資訊之畫面，並顯示該議程畫面</a:t>
                      </a:r>
                      <a:endParaRPr lang="en-US" altLang="zh-CN"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en-US" altLang="zh-CN"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3.1</a:t>
                      </a:r>
                      <a:r>
                        <a:rPr lang="zh-TW" altLang="en-US"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 系統接收使用者提問訊息，儲存在資料庫並顯示在該議程問題頁面</a:t>
                      </a:r>
                      <a:endParaRPr lang="en-US" alt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endParaRPr lang="en-US" altLang="zh-CN"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en-US" altLang="zh-CN"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4.1</a:t>
                      </a:r>
                      <a:r>
                        <a:rPr lang="zh-TW" altLang="en-US"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 系統將使用者提問訊息顯示在該議程問題頁面</a:t>
                      </a:r>
                      <a:endParaRPr lang="en-US" alt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en-US" altLang="zh-CN"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5.1</a:t>
                      </a:r>
                      <a:r>
                        <a:rPr lang="zh-TW" altLang="en-US"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CN" altLang="en-US" sz="1200" b="0" kern="100" dirty="0">
                          <a:effectLst/>
                          <a:latin typeface="微軟正黑體" panose="020B0604030504040204" pitchFamily="34" charset="-120"/>
                          <a:ea typeface="微軟正黑體" panose="020B0604030504040204" pitchFamily="34" charset="-120"/>
                          <a:cs typeface="Times New Roman" panose="02020603050405020304" pitchFamily="18" charset="0"/>
                        </a:rPr>
                        <a:t>系統接收講者回答答案並儲存在資料庫，並顯示在該議程問題頁面回答處</a:t>
                      </a:r>
                      <a:endParaRPr lang="en-US" altLang="zh-CN"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endParaRPr lang="en-US" altLang="zh-CN"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endParaRPr lang="en-US" altLang="zh-CN"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extLst>
                  <a:ext uri="{0D108BD9-81ED-4DB2-BD59-A6C34878D82A}">
                    <a16:rowId xmlns:a16="http://schemas.microsoft.com/office/drawing/2014/main" val="3788613464"/>
                  </a:ext>
                </a:extLst>
              </a:tr>
              <a:tr h="549876">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例外情節</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gridSpan="2">
                  <a:txBody>
                    <a:bodyPr/>
                    <a:lstStyle/>
                    <a:p>
                      <a:pPr>
                        <a:spcAft>
                          <a:spcPts val="0"/>
                        </a:spcAft>
                      </a:pPr>
                      <a:r>
                        <a:rPr lang="en-US" sz="1200" b="0" kern="100">
                          <a:effectLst/>
                          <a:latin typeface="微軟正黑體" panose="020B0604030504040204" pitchFamily="34" charset="-120"/>
                          <a:ea typeface="微軟正黑體" panose="020B0604030504040204" pitchFamily="34" charset="-120"/>
                        </a:rPr>
                        <a:t>*a. </a:t>
                      </a:r>
                      <a:r>
                        <a:rPr lang="zh-TW" sz="1200" b="0" kern="100">
                          <a:effectLst/>
                          <a:latin typeface="微軟正黑體" panose="020B0604030504040204" pitchFamily="34" charset="-120"/>
                          <a:ea typeface="微軟正黑體" panose="020B0604030504040204" pitchFamily="34" charset="-120"/>
                        </a:rPr>
                        <a:t>如果研發工程師進入維護狀態：</a:t>
                      </a:r>
                    </a:p>
                    <a:p>
                      <a:pPr>
                        <a:spcAft>
                          <a:spcPts val="0"/>
                        </a:spcAft>
                      </a:pPr>
                      <a:r>
                        <a:rPr lang="en-US" sz="1200" b="0" kern="100">
                          <a:effectLst/>
                          <a:latin typeface="微軟正黑體" panose="020B0604030504040204" pitchFamily="34" charset="-120"/>
                          <a:ea typeface="微軟正黑體" panose="020B0604030504040204" pitchFamily="34" charset="-120"/>
                        </a:rPr>
                        <a:t>   1.</a:t>
                      </a:r>
                      <a:r>
                        <a:rPr lang="zh-TW" sz="1200" b="0" kern="100">
                          <a:effectLst/>
                          <a:latin typeface="微軟正黑體" panose="020B0604030504040204" pitchFamily="34" charset="-120"/>
                          <a:ea typeface="微軟正黑體" panose="020B0604030504040204" pitchFamily="34" charset="-120"/>
                        </a:rPr>
                        <a:t>暫停提問回覆動作，讓管理者進行維護工作，顯示系統維護訊息。</a:t>
                      </a:r>
                      <a:endParaRPr lang="zh-TW" sz="1200" b="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3170379659"/>
                  </a:ext>
                </a:extLst>
              </a:tr>
              <a:tr h="516925">
                <a:tc>
                  <a:txBody>
                    <a:bodyPr/>
                    <a:lstStyle/>
                    <a:p>
                      <a:pPr algn="ctr">
                        <a:spcAft>
                          <a:spcPts val="0"/>
                        </a:spcAft>
                      </a:pPr>
                      <a:r>
                        <a:rPr lang="zh-TW" sz="1200" b="0" kern="100" dirty="0">
                          <a:effectLst/>
                          <a:latin typeface="微軟正黑體" panose="020B0604030504040204" pitchFamily="34" charset="-120"/>
                          <a:ea typeface="微軟正黑體" panose="020B0604030504040204" pitchFamily="34" charset="-120"/>
                        </a:rPr>
                        <a:t>其他需求</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gridSpan="2">
                  <a:txBody>
                    <a:bodyPr/>
                    <a:lstStyle/>
                    <a:p>
                      <a:pPr>
                        <a:spcAft>
                          <a:spcPts val="0"/>
                        </a:spcAft>
                      </a:pPr>
                      <a:r>
                        <a:rPr lang="zh-TW" sz="1200" b="0" kern="100" dirty="0">
                          <a:effectLst/>
                          <a:latin typeface="微軟正黑體" panose="020B0604030504040204" pitchFamily="34" charset="-120"/>
                          <a:ea typeface="微軟正黑體" panose="020B0604030504040204" pitchFamily="34" charset="-120"/>
                        </a:rPr>
                        <a:t>無</a:t>
                      </a:r>
                      <a:endParaRPr lang="zh-TW" sz="1200" b="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72588949"/>
                  </a:ext>
                </a:extLst>
              </a:tr>
            </a:tbl>
          </a:graphicData>
        </a:graphic>
      </p:graphicFrame>
      <p:sp>
        <p:nvSpPr>
          <p:cNvPr id="5" name="標題 1">
            <a:extLst>
              <a:ext uri="{FF2B5EF4-FFF2-40B4-BE49-F238E27FC236}">
                <a16:creationId xmlns:a16="http://schemas.microsoft.com/office/drawing/2014/main" id="{38EE61A2-17BC-0F4A-8F36-B60F97D09E83}"/>
              </a:ext>
            </a:extLst>
          </p:cNvPr>
          <p:cNvSpPr>
            <a:spLocks noGrp="1"/>
          </p:cNvSpPr>
          <p:nvPr>
            <p:ph type="title"/>
          </p:nvPr>
        </p:nvSpPr>
        <p:spPr>
          <a:xfrm>
            <a:off x="455791" y="550293"/>
            <a:ext cx="2452099" cy="911093"/>
          </a:xfrm>
        </p:spPr>
        <p:txBody>
          <a:bodyPr>
            <a:normAutofit/>
          </a:bodyPr>
          <a:lstStyle/>
          <a:p>
            <a:r>
              <a:rPr kumimoji="1" lang="zh-CN" altLang="en-US" dirty="0"/>
              <a:t>使用案例六</a:t>
            </a:r>
            <a:br>
              <a:rPr kumimoji="1" lang="en-US" altLang="zh-TW" dirty="0"/>
            </a:br>
            <a:r>
              <a:rPr kumimoji="1" lang="zh-CN" altLang="en-US" dirty="0"/>
              <a:t>提問互動作業</a:t>
            </a:r>
            <a:endParaRPr kumimoji="1" lang="zh-TW" altLang="en-US" dirty="0"/>
          </a:p>
        </p:txBody>
      </p:sp>
    </p:spTree>
    <p:extLst>
      <p:ext uri="{BB962C8B-B14F-4D97-AF65-F5344CB8AC3E}">
        <p14:creationId xmlns:p14="http://schemas.microsoft.com/office/powerpoint/2010/main" val="2325823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8618" y="2027705"/>
            <a:ext cx="6090028" cy="1145332"/>
          </a:xfrm>
        </p:spPr>
        <p:txBody>
          <a:bodyPr>
            <a:normAutofit/>
          </a:bodyPr>
          <a:lstStyle/>
          <a:p>
            <a:pPr>
              <a:lnSpc>
                <a:spcPct val="100000"/>
              </a:lnSpc>
            </a:pPr>
            <a:r>
              <a:rPr lang="zh-CN" altLang="en-US" sz="4000" dirty="0"/>
              <a:t>使用案例圖</a:t>
            </a:r>
          </a:p>
        </p:txBody>
      </p:sp>
      <p:sp>
        <p:nvSpPr>
          <p:cNvPr id="3" name="文本占位符 2"/>
          <p:cNvSpPr>
            <a:spLocks noGrp="1"/>
          </p:cNvSpPr>
          <p:nvPr>
            <p:ph type="body" idx="1"/>
          </p:nvPr>
        </p:nvSpPr>
        <p:spPr/>
        <p:txBody>
          <a:bodyPr/>
          <a:lstStyle/>
          <a:p>
            <a:pPr lvl="0"/>
            <a:endParaRPr lang="zh-CN" altLang="en-US" dirty="0"/>
          </a:p>
        </p:txBody>
      </p:sp>
      <p:sp>
        <p:nvSpPr>
          <p:cNvPr id="5" name="文本框 4">
            <a:extLst>
              <a:ext uri="{FF2B5EF4-FFF2-40B4-BE49-F238E27FC236}">
                <a16:creationId xmlns:a16="http://schemas.microsoft.com/office/drawing/2014/main" id="{04F69230-F3A6-4586-9371-A858F4763E9F}"/>
              </a:ext>
            </a:extLst>
          </p:cNvPr>
          <p:cNvSpPr txBox="1"/>
          <p:nvPr/>
        </p:nvSpPr>
        <p:spPr>
          <a:xfrm>
            <a:off x="1684387" y="2283127"/>
            <a:ext cx="1023516" cy="889909"/>
          </a:xfrm>
          <a:prstGeom prst="rect">
            <a:avLst/>
          </a:prstGeom>
          <a:noFill/>
          <a:ln w="117475">
            <a:noFill/>
          </a:ln>
        </p:spPr>
        <p:txBody>
          <a:bodyPr wrap="none" rtlCol="0">
            <a:prstTxWarp prst="textPlain">
              <a:avLst/>
            </a:prstTxWarp>
            <a:spAutoFit/>
          </a:bodyPr>
          <a:lstStyle/>
          <a:p>
            <a:r>
              <a:rPr lang="en-US" altLang="zh-CN" sz="1600" spc="100" dirty="0">
                <a:solidFill>
                  <a:schemeClr val="accent1"/>
                </a:solidFill>
                <a:latin typeface="Impact" panose="020B0806030902050204" pitchFamily="34" charset="0"/>
                <a:cs typeface="Arial" panose="020B0604020202020204" pitchFamily="34" charset="0"/>
              </a:rPr>
              <a:t>06</a:t>
            </a:r>
            <a:endParaRPr lang="zh-CN" altLang="en-US" sz="1600"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590424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地圖 的圖片&#10;&#10;&#10;&#10;自動產生的描述">
            <a:extLst>
              <a:ext uri="{FF2B5EF4-FFF2-40B4-BE49-F238E27FC236}">
                <a16:creationId xmlns:a16="http://schemas.microsoft.com/office/drawing/2014/main" id="{2C5E14AA-509E-3F4D-AFA3-7E9DCD78D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490" y="1028700"/>
            <a:ext cx="6549430" cy="5566032"/>
          </a:xfrm>
          <a:prstGeom prst="rect">
            <a:avLst/>
          </a:prstGeom>
        </p:spPr>
      </p:pic>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CN" altLang="en-US" sz="3600" dirty="0"/>
              <a:t>使用案例圖</a:t>
            </a:r>
            <a:r>
              <a:rPr lang="en-US" altLang="zh-CN" sz="3600" dirty="0"/>
              <a:t>—</a:t>
            </a:r>
            <a:r>
              <a:rPr lang="zh-CN" altLang="en-US" sz="2400" dirty="0"/>
              <a:t>會員系統</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7" name="手繪多邊形 6">
            <a:extLst>
              <a:ext uri="{FF2B5EF4-FFF2-40B4-BE49-F238E27FC236}">
                <a16:creationId xmlns:a16="http://schemas.microsoft.com/office/drawing/2014/main" id="{89F1730D-786B-2A47-9A43-C2762838F22F}"/>
              </a:ext>
            </a:extLst>
          </p:cNvPr>
          <p:cNvSpPr/>
          <p:nvPr/>
        </p:nvSpPr>
        <p:spPr>
          <a:xfrm>
            <a:off x="3740727" y="2683164"/>
            <a:ext cx="277481" cy="163067"/>
          </a:xfrm>
          <a:custGeom>
            <a:avLst/>
            <a:gdLst>
              <a:gd name="connsiteX0" fmla="*/ 143448 w 268468"/>
              <a:gd name="connsiteY0" fmla="*/ 0 h 170597"/>
              <a:gd name="connsiteX1" fmla="*/ 268468 w 268468"/>
              <a:gd name="connsiteY1" fmla="*/ 0 h 170597"/>
              <a:gd name="connsiteX2" fmla="*/ 268468 w 268468"/>
              <a:gd name="connsiteY2" fmla="*/ 170597 h 170597"/>
              <a:gd name="connsiteX3" fmla="*/ 0 w 268468"/>
              <a:gd name="connsiteY3" fmla="*/ 170597 h 170597"/>
              <a:gd name="connsiteX4" fmla="*/ 211562 w 268468"/>
              <a:gd name="connsiteY4" fmla="*/ 26240 h 170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68" h="170597">
                <a:moveTo>
                  <a:pt x="143448" y="0"/>
                </a:moveTo>
                <a:lnTo>
                  <a:pt x="268468" y="0"/>
                </a:lnTo>
                <a:lnTo>
                  <a:pt x="268468" y="170597"/>
                </a:lnTo>
                <a:lnTo>
                  <a:pt x="0" y="170597"/>
                </a:lnTo>
                <a:lnTo>
                  <a:pt x="211562" y="26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 name="直線接點 8">
            <a:extLst>
              <a:ext uri="{FF2B5EF4-FFF2-40B4-BE49-F238E27FC236}">
                <a16:creationId xmlns:a16="http://schemas.microsoft.com/office/drawing/2014/main" id="{6991CF7F-52A7-C848-A625-897469FD6158}"/>
              </a:ext>
            </a:extLst>
          </p:cNvPr>
          <p:cNvCxnSpPr>
            <a:cxnSpLocks/>
          </p:cNvCxnSpPr>
          <p:nvPr/>
        </p:nvCxnSpPr>
        <p:spPr>
          <a:xfrm flipV="1">
            <a:off x="3902771" y="2632658"/>
            <a:ext cx="165100" cy="1016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43EBD877-8852-5A4F-ABD9-F0EA19D85CF0}"/>
              </a:ext>
            </a:extLst>
          </p:cNvPr>
          <p:cNvSpPr txBox="1"/>
          <p:nvPr/>
        </p:nvSpPr>
        <p:spPr>
          <a:xfrm>
            <a:off x="681356" y="4395367"/>
            <a:ext cx="1851377" cy="600164"/>
          </a:xfrm>
          <a:prstGeom prst="rect">
            <a:avLst/>
          </a:prstGeom>
          <a:noFill/>
        </p:spPr>
        <p:txBody>
          <a:bodyPr wrap="square" rtlCol="0">
            <a:spAutoFit/>
          </a:bodyPr>
          <a:lstStyle/>
          <a:p>
            <a:r>
              <a:rPr kumimoji="1" lang="en-US" altLang="zh-TW" sz="1100" dirty="0">
                <a:latin typeface="Microsoft JhengHei" panose="020B0604030504040204" pitchFamily="34" charset="-120"/>
                <a:ea typeface="Microsoft JhengHei" panose="020B0604030504040204" pitchFamily="34" charset="-120"/>
              </a:rPr>
              <a:t>* </a:t>
            </a:r>
            <a:r>
              <a:rPr kumimoji="1" lang="zh-CN" altLang="en-US" sz="1100" dirty="0">
                <a:latin typeface="Microsoft JhengHei" panose="020B0604030504040204" pitchFamily="34" charset="-120"/>
                <a:ea typeface="Microsoft JhengHei" panose="020B0604030504040204" pitchFamily="34" charset="-120"/>
              </a:rPr>
              <a:t>這裡指的會員是</a:t>
            </a:r>
            <a:r>
              <a:rPr kumimoji="1" lang="zh-TW" altLang="en-US" sz="1100" dirty="0">
                <a:latin typeface="Microsoft JhengHei" panose="020B0604030504040204" pitchFamily="34" charset="-120"/>
                <a:ea typeface="Microsoft JhengHei" panose="020B0604030504040204" pitchFamily="34" charset="-120"/>
              </a:rPr>
              <a:t> 與會人員、工作人員等，即透過</a:t>
            </a:r>
            <a:r>
              <a:rPr kumimoji="1" lang="en-US" altLang="zh-TW" sz="1100" dirty="0">
                <a:latin typeface="Microsoft JhengHei" panose="020B0604030504040204" pitchFamily="34" charset="-120"/>
                <a:ea typeface="Microsoft JhengHei" panose="020B0604030504040204" pitchFamily="34" charset="-120"/>
              </a:rPr>
              <a:t>APP</a:t>
            </a:r>
            <a:r>
              <a:rPr kumimoji="1" lang="zh-CN" altLang="en-US" sz="1100" dirty="0">
                <a:latin typeface="Microsoft JhengHei" panose="020B0604030504040204" pitchFamily="34" charset="-120"/>
                <a:ea typeface="Microsoft JhengHei" panose="020B0604030504040204" pitchFamily="34" charset="-120"/>
              </a:rPr>
              <a:t>申辦會員者。</a:t>
            </a:r>
            <a:endParaRPr kumimoji="1" lang="zh-TW" altLang="en-US" sz="1100" dirty="0">
              <a:latin typeface="Microsoft JhengHei" panose="020B0604030504040204" pitchFamily="34" charset="-120"/>
              <a:ea typeface="Microsoft JhengHei" panose="020B0604030504040204" pitchFamily="34" charset="-120"/>
            </a:endParaRPr>
          </a:p>
        </p:txBody>
      </p:sp>
      <p:sp>
        <p:nvSpPr>
          <p:cNvPr id="13" name="文字方塊 12">
            <a:extLst>
              <a:ext uri="{FF2B5EF4-FFF2-40B4-BE49-F238E27FC236}">
                <a16:creationId xmlns:a16="http://schemas.microsoft.com/office/drawing/2014/main" id="{2CB98573-4305-3A47-94B0-338F417BB9D8}"/>
              </a:ext>
            </a:extLst>
          </p:cNvPr>
          <p:cNvSpPr txBox="1"/>
          <p:nvPr/>
        </p:nvSpPr>
        <p:spPr>
          <a:xfrm>
            <a:off x="3137035" y="3355200"/>
            <a:ext cx="243978" cy="276999"/>
          </a:xfrm>
          <a:prstGeom prst="rect">
            <a:avLst/>
          </a:prstGeom>
          <a:noFill/>
        </p:spPr>
        <p:txBody>
          <a:bodyPr wrap="none" rtlCol="0">
            <a:spAutoFit/>
          </a:bodyPr>
          <a:lstStyle/>
          <a:p>
            <a:r>
              <a:rPr kumimoji="1" lang="en-US" altLang="zh-TW" sz="1200" dirty="0"/>
              <a:t>*</a:t>
            </a:r>
            <a:endParaRPr kumimoji="1" lang="zh-TW" altLang="en-US" sz="1200" dirty="0"/>
          </a:p>
        </p:txBody>
      </p:sp>
      <p:sp>
        <p:nvSpPr>
          <p:cNvPr id="15" name="文字方塊 14">
            <a:extLst>
              <a:ext uri="{FF2B5EF4-FFF2-40B4-BE49-F238E27FC236}">
                <a16:creationId xmlns:a16="http://schemas.microsoft.com/office/drawing/2014/main" id="{6CEE598C-CC05-114D-9448-898D60F61F6B}"/>
              </a:ext>
            </a:extLst>
          </p:cNvPr>
          <p:cNvSpPr txBox="1"/>
          <p:nvPr/>
        </p:nvSpPr>
        <p:spPr>
          <a:xfrm>
            <a:off x="681356" y="4995531"/>
            <a:ext cx="2699657" cy="1446550"/>
          </a:xfrm>
          <a:prstGeom prst="rect">
            <a:avLst/>
          </a:prstGeom>
          <a:noFill/>
        </p:spPr>
        <p:txBody>
          <a:bodyPr wrap="square" rtlCol="0">
            <a:spAutoFit/>
          </a:bodyPr>
          <a:lstStyle/>
          <a:p>
            <a:r>
              <a:rPr kumimoji="1" lang="zh-TW" altLang="en-US" sz="1100" dirty="0">
                <a:latin typeface="Microsoft JhengHei" panose="020B0604030504040204" pitchFamily="34" charset="-120"/>
                <a:ea typeface="Microsoft JhengHei" panose="020B0604030504040204" pitchFamily="34" charset="-120"/>
              </a:rPr>
              <a:t>備註：</a:t>
            </a:r>
            <a:endParaRPr kumimoji="1" lang="en-US" altLang="zh-TW" sz="1100" dirty="0">
              <a:latin typeface="Microsoft JhengHei" panose="020B0604030504040204" pitchFamily="34" charset="-120"/>
              <a:ea typeface="Microsoft JhengHei" panose="020B0604030504040204" pitchFamily="34" charset="-120"/>
            </a:endParaRPr>
          </a:p>
          <a:p>
            <a:r>
              <a:rPr kumimoji="1" lang="en-US" altLang="zh-TW" sz="1100" dirty="0">
                <a:latin typeface="Microsoft JhengHei" panose="020B0604030504040204" pitchFamily="34" charset="-120"/>
                <a:ea typeface="Microsoft JhengHei" panose="020B0604030504040204" pitchFamily="34" charset="-120"/>
              </a:rPr>
              <a:t>(1.)</a:t>
            </a:r>
            <a:r>
              <a:rPr kumimoji="1" lang="zh-TW" altLang="en-US" sz="1100" dirty="0">
                <a:latin typeface="Microsoft JhengHei" panose="020B0604030504040204" pitchFamily="34" charset="-120"/>
                <a:ea typeface="Microsoft JhengHei" panose="020B0604030504040204" pitchFamily="34" charset="-120"/>
              </a:rPr>
              <a:t>當會員操作會員管理活動、資料、搜尋、交換名片等動作需登入後才可使用，若是沒有會員需先會員註冊作業，才可使用此功能。</a:t>
            </a:r>
            <a:endParaRPr kumimoji="1" lang="en-US" altLang="zh-TW" sz="1100" dirty="0">
              <a:latin typeface="Microsoft JhengHei" panose="020B0604030504040204" pitchFamily="34" charset="-120"/>
              <a:ea typeface="Microsoft JhengHei" panose="020B0604030504040204" pitchFamily="34" charset="-120"/>
            </a:endParaRPr>
          </a:p>
          <a:p>
            <a:r>
              <a:rPr kumimoji="1" lang="en-US" altLang="zh-TW" sz="1100" dirty="0">
                <a:latin typeface="Microsoft JhengHei" panose="020B0604030504040204" pitchFamily="34" charset="-120"/>
                <a:ea typeface="Microsoft JhengHei" panose="020B0604030504040204" pitchFamily="34" charset="-120"/>
              </a:rPr>
              <a:t>(2.)</a:t>
            </a:r>
            <a:r>
              <a:rPr kumimoji="1" lang="zh-CN" altLang="en-US" sz="1100" dirty="0">
                <a:latin typeface="Microsoft JhengHei" panose="020B0604030504040204" pitchFamily="34" charset="-120"/>
                <a:ea typeface="Microsoft JhengHei" panose="020B0604030504040204" pitchFamily="34" charset="-120"/>
              </a:rPr>
              <a:t>會員（</a:t>
            </a:r>
            <a:r>
              <a:rPr kumimoji="1" lang="zh-TW" altLang="en-US" sz="1100" dirty="0">
                <a:latin typeface="Microsoft JhengHei" panose="020B0604030504040204" pitchFamily="34" charset="-120"/>
                <a:ea typeface="Microsoft JhengHei" panose="020B0604030504040204" pitchFamily="34" charset="-120"/>
              </a:rPr>
              <a:t>工作人員）須先執行公司註冊作業後，研發工程師才會給權限去建立研討會基本資料</a:t>
            </a:r>
          </a:p>
        </p:txBody>
      </p:sp>
    </p:spTree>
    <p:extLst>
      <p:ext uri="{BB962C8B-B14F-4D97-AF65-F5344CB8AC3E}">
        <p14:creationId xmlns:p14="http://schemas.microsoft.com/office/powerpoint/2010/main" val="2191974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CN" altLang="en-US" sz="3600" dirty="0"/>
              <a:t>使用案例圖</a:t>
            </a:r>
            <a:r>
              <a:rPr lang="en-US" altLang="zh-CN" sz="3600" dirty="0"/>
              <a:t>—</a:t>
            </a:r>
            <a:r>
              <a:rPr lang="zh-CN" altLang="en-US" sz="2400" dirty="0"/>
              <a:t>活動系統</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pic>
        <p:nvPicPr>
          <p:cNvPr id="5" name="圖片 4" descr="一張含有 文字, 地圖 的圖片&#10;&#10;&#10;&#10;自動產生的描述">
            <a:extLst>
              <a:ext uri="{FF2B5EF4-FFF2-40B4-BE49-F238E27FC236}">
                <a16:creationId xmlns:a16="http://schemas.microsoft.com/office/drawing/2014/main" id="{7F1A62B9-6EF2-6A4F-85BC-1FDFF6558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562" y="1028700"/>
            <a:ext cx="6506876" cy="5829300"/>
          </a:xfrm>
          <a:prstGeom prst="rect">
            <a:avLst/>
          </a:prstGeom>
        </p:spPr>
      </p:pic>
      <p:sp>
        <p:nvSpPr>
          <p:cNvPr id="3" name="文字方塊 2">
            <a:extLst>
              <a:ext uri="{FF2B5EF4-FFF2-40B4-BE49-F238E27FC236}">
                <a16:creationId xmlns:a16="http://schemas.microsoft.com/office/drawing/2014/main" id="{EB7112C6-7936-794F-8E00-0F5BD5B4E782}"/>
              </a:ext>
            </a:extLst>
          </p:cNvPr>
          <p:cNvSpPr txBox="1"/>
          <p:nvPr/>
        </p:nvSpPr>
        <p:spPr>
          <a:xfrm>
            <a:off x="871154" y="5190663"/>
            <a:ext cx="1971408" cy="1277273"/>
          </a:xfrm>
          <a:prstGeom prst="rect">
            <a:avLst/>
          </a:prstGeom>
          <a:noFill/>
        </p:spPr>
        <p:txBody>
          <a:bodyPr wrap="square" rtlCol="0">
            <a:spAutoFit/>
          </a:bodyPr>
          <a:lstStyle/>
          <a:p>
            <a:r>
              <a:rPr kumimoji="1" lang="zh-TW" altLang="en-US" sz="1100" dirty="0">
                <a:latin typeface="Microsoft JhengHei" panose="020B0604030504040204" pitchFamily="34" charset="-120"/>
                <a:ea typeface="Microsoft JhengHei" panose="020B0604030504040204" pitchFamily="34" charset="-120"/>
              </a:rPr>
              <a:t>備註：</a:t>
            </a:r>
            <a:endParaRPr kumimoji="1" lang="en-US" altLang="zh-TW" sz="1100" dirty="0">
              <a:latin typeface="Microsoft JhengHei" panose="020B0604030504040204" pitchFamily="34" charset="-120"/>
              <a:ea typeface="Microsoft JhengHei" panose="020B0604030504040204" pitchFamily="34" charset="-120"/>
            </a:endParaRPr>
          </a:p>
          <a:p>
            <a:r>
              <a:rPr kumimoji="1" lang="en-US" altLang="zh-TW" sz="1100" dirty="0">
                <a:latin typeface="Microsoft JhengHei" panose="020B0604030504040204" pitchFamily="34" charset="-120"/>
                <a:ea typeface="Microsoft JhengHei" panose="020B0604030504040204" pitchFamily="34" charset="-120"/>
              </a:rPr>
              <a:t>(1.)</a:t>
            </a:r>
            <a:r>
              <a:rPr kumimoji="1" lang="zh-TW" altLang="en-US" sz="1100" dirty="0">
                <a:latin typeface="Microsoft JhengHei" panose="020B0604030504040204" pitchFamily="34" charset="-120"/>
                <a:ea typeface="Microsoft JhengHei" panose="020B0604030504040204" pitchFamily="34" charset="-120"/>
              </a:rPr>
              <a:t> </a:t>
            </a:r>
            <a:r>
              <a:rPr kumimoji="1" lang="zh-CN" altLang="en-US" sz="1100" dirty="0">
                <a:latin typeface="Microsoft JhengHei" panose="020B0604030504040204" pitchFamily="34" charset="-120"/>
                <a:ea typeface="Microsoft JhengHei" panose="020B0604030504040204" pitchFamily="34" charset="-120"/>
              </a:rPr>
              <a:t>工作人員是完成前一個會員系統後，將會有權限去編輯、驗證、管理作業等操作</a:t>
            </a:r>
            <a:endParaRPr kumimoji="1" lang="en-US" altLang="zh-CN" sz="1100" dirty="0">
              <a:latin typeface="Microsoft JhengHei" panose="020B0604030504040204" pitchFamily="34" charset="-120"/>
              <a:ea typeface="Microsoft JhengHei" panose="020B0604030504040204" pitchFamily="34" charset="-120"/>
            </a:endParaRPr>
          </a:p>
          <a:p>
            <a:r>
              <a:rPr kumimoji="1" lang="en-US" altLang="zh-TW" sz="1100" dirty="0">
                <a:latin typeface="Microsoft JhengHei" panose="020B0604030504040204" pitchFamily="34" charset="-120"/>
                <a:ea typeface="Microsoft JhengHei" panose="020B0604030504040204" pitchFamily="34" charset="-120"/>
              </a:rPr>
              <a:t>(2.)</a:t>
            </a:r>
            <a:r>
              <a:rPr kumimoji="1" lang="zh-TW" altLang="en-US" sz="1100" dirty="0">
                <a:latin typeface="Microsoft JhengHei" panose="020B0604030504040204" pitchFamily="34" charset="-120"/>
                <a:ea typeface="Microsoft JhengHei" panose="020B0604030504040204" pitchFamily="34" charset="-120"/>
              </a:rPr>
              <a:t> 贊助商有獨立管道進行問卷管理、推播訊息</a:t>
            </a:r>
            <a:endParaRPr kumimoji="1" lang="en-US" altLang="zh-TW" sz="1100" dirty="0">
              <a:latin typeface="Microsoft JhengHei" panose="020B0604030504040204" pitchFamily="34" charset="-120"/>
              <a:ea typeface="Microsoft JhengHei" panose="020B0604030504040204" pitchFamily="34" charset="-120"/>
            </a:endParaRPr>
          </a:p>
          <a:p>
            <a:r>
              <a:rPr kumimoji="1" lang="en-US" altLang="zh-TW" sz="1100" dirty="0">
                <a:latin typeface="Microsoft JhengHei" panose="020B0604030504040204" pitchFamily="34" charset="-120"/>
                <a:ea typeface="Microsoft JhengHei" panose="020B0604030504040204" pitchFamily="34" charset="-120"/>
              </a:rPr>
              <a:t>(3.) </a:t>
            </a:r>
            <a:r>
              <a:rPr kumimoji="1" lang="zh-CN" altLang="en-US" sz="1100" dirty="0">
                <a:latin typeface="Microsoft JhengHei" panose="020B0604030504040204" pitchFamily="34" charset="-120"/>
                <a:ea typeface="Microsoft JhengHei" panose="020B0604030504040204" pitchFamily="34" charset="-120"/>
              </a:rPr>
              <a:t>此處會員即是與會人員</a:t>
            </a:r>
            <a:endParaRPr kumimoji="1" lang="zh-TW" altLang="en-US" sz="11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21076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CN" altLang="en-US" sz="3600" dirty="0"/>
              <a:t>使用案例圖</a:t>
            </a:r>
            <a:r>
              <a:rPr lang="en-US" altLang="zh-CN" sz="3600" dirty="0"/>
              <a:t>—</a:t>
            </a:r>
            <a:r>
              <a:rPr lang="zh-CN" altLang="en-US" sz="2400" dirty="0"/>
              <a:t>售票系統</a:t>
            </a:r>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pic>
        <p:nvPicPr>
          <p:cNvPr id="5" name="圖片 4">
            <a:extLst>
              <a:ext uri="{FF2B5EF4-FFF2-40B4-BE49-F238E27FC236}">
                <a16:creationId xmlns:a16="http://schemas.microsoft.com/office/drawing/2014/main" id="{559CF2AD-B95D-2A4A-BCF4-1152C1E44EEB}"/>
              </a:ext>
            </a:extLst>
          </p:cNvPr>
          <p:cNvPicPr>
            <a:picLocks noChangeAspect="1"/>
          </p:cNvPicPr>
          <p:nvPr/>
        </p:nvPicPr>
        <p:blipFill rotWithShape="1">
          <a:blip r:embed="rId2">
            <a:extLst>
              <a:ext uri="{28A0092B-C50C-407E-A947-70E740481C1C}">
                <a14:useLocalDpi xmlns:a14="http://schemas.microsoft.com/office/drawing/2010/main" val="0"/>
              </a:ext>
            </a:extLst>
          </a:blip>
          <a:srcRect l="2823" t="3106" r="1479" b="4649"/>
          <a:stretch/>
        </p:blipFill>
        <p:spPr>
          <a:xfrm>
            <a:off x="2230078" y="1298862"/>
            <a:ext cx="7730253" cy="5091981"/>
          </a:xfrm>
          <a:prstGeom prst="rect">
            <a:avLst/>
          </a:prstGeom>
        </p:spPr>
      </p:pic>
      <p:sp>
        <p:nvSpPr>
          <p:cNvPr id="6" name="圓角矩形 5">
            <a:extLst>
              <a:ext uri="{FF2B5EF4-FFF2-40B4-BE49-F238E27FC236}">
                <a16:creationId xmlns:a16="http://schemas.microsoft.com/office/drawing/2014/main" id="{EC798D97-4E55-B64D-AFD0-1ED57A9E1293}"/>
              </a:ext>
            </a:extLst>
          </p:cNvPr>
          <p:cNvSpPr/>
          <p:nvPr/>
        </p:nvSpPr>
        <p:spPr>
          <a:xfrm>
            <a:off x="4664408" y="1459331"/>
            <a:ext cx="1960982" cy="6106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D7C05782-3343-4047-9125-598114809C89}"/>
              </a:ext>
            </a:extLst>
          </p:cNvPr>
          <p:cNvSpPr txBox="1"/>
          <p:nvPr/>
        </p:nvSpPr>
        <p:spPr>
          <a:xfrm>
            <a:off x="5090901" y="1541554"/>
            <a:ext cx="1107996" cy="369332"/>
          </a:xfrm>
          <a:prstGeom prst="rect">
            <a:avLst/>
          </a:prstGeom>
          <a:noFill/>
        </p:spPr>
        <p:txBody>
          <a:bodyPr wrap="none" rtlCol="0">
            <a:spAutoFit/>
          </a:bodyPr>
          <a:lstStyle/>
          <a:p>
            <a:r>
              <a:rPr kumimoji="1" lang="zh-CN" altLang="en-US" dirty="0"/>
              <a:t>售票系統</a:t>
            </a:r>
            <a:endParaRPr kumimoji="1" lang="zh-TW" altLang="en-US" dirty="0"/>
          </a:p>
        </p:txBody>
      </p:sp>
      <p:sp>
        <p:nvSpPr>
          <p:cNvPr id="8" name="文字方塊 7">
            <a:extLst>
              <a:ext uri="{FF2B5EF4-FFF2-40B4-BE49-F238E27FC236}">
                <a16:creationId xmlns:a16="http://schemas.microsoft.com/office/drawing/2014/main" id="{9116E53A-515F-2E43-93A7-07B30F721606}"/>
              </a:ext>
            </a:extLst>
          </p:cNvPr>
          <p:cNvSpPr txBox="1"/>
          <p:nvPr/>
        </p:nvSpPr>
        <p:spPr>
          <a:xfrm>
            <a:off x="669922" y="5569449"/>
            <a:ext cx="2093444" cy="769441"/>
          </a:xfrm>
          <a:prstGeom prst="rect">
            <a:avLst/>
          </a:prstGeom>
          <a:noFill/>
        </p:spPr>
        <p:txBody>
          <a:bodyPr wrap="square" rtlCol="0">
            <a:spAutoFit/>
          </a:bodyPr>
          <a:lstStyle/>
          <a:p>
            <a:r>
              <a:rPr kumimoji="1" lang="zh-TW" altLang="en-US" sz="1100" dirty="0">
                <a:latin typeface="Microsoft JhengHei" panose="020B0604030504040204" pitchFamily="34" charset="-120"/>
                <a:ea typeface="Microsoft JhengHei" panose="020B0604030504040204" pitchFamily="34" charset="-120"/>
              </a:rPr>
              <a:t>備註：</a:t>
            </a:r>
            <a:endParaRPr kumimoji="1" lang="en-US" altLang="zh-TW" sz="1100" dirty="0">
              <a:latin typeface="Microsoft JhengHei" panose="020B0604030504040204" pitchFamily="34" charset="-120"/>
              <a:ea typeface="Microsoft JhengHei" panose="020B0604030504040204" pitchFamily="34" charset="-120"/>
            </a:endParaRPr>
          </a:p>
          <a:p>
            <a:r>
              <a:rPr kumimoji="1" lang="en-US" altLang="zh-TW" sz="1100" dirty="0">
                <a:latin typeface="Microsoft JhengHei" panose="020B0604030504040204" pitchFamily="34" charset="-120"/>
                <a:ea typeface="Microsoft JhengHei" panose="020B0604030504040204" pitchFamily="34" charset="-120"/>
              </a:rPr>
              <a:t>(1.)</a:t>
            </a:r>
            <a:r>
              <a:rPr kumimoji="1" lang="zh-TW" altLang="en-US" sz="1100" dirty="0">
                <a:latin typeface="Microsoft JhengHei" panose="020B0604030504040204" pitchFamily="34" charset="-120"/>
                <a:ea typeface="Microsoft JhengHei" panose="020B0604030504040204" pitchFamily="34" charset="-120"/>
              </a:rPr>
              <a:t> 會員和講者會透過身份驗證作業做身份分類</a:t>
            </a:r>
            <a:endParaRPr kumimoji="1" lang="en-US" altLang="zh-TW" sz="1100" dirty="0">
              <a:latin typeface="Microsoft JhengHei" panose="020B0604030504040204" pitchFamily="34" charset="-120"/>
              <a:ea typeface="Microsoft JhengHei" panose="020B0604030504040204" pitchFamily="34" charset="-120"/>
            </a:endParaRPr>
          </a:p>
          <a:p>
            <a:r>
              <a:rPr kumimoji="1" lang="en-US" altLang="zh-TW" sz="1100" dirty="0">
                <a:latin typeface="Microsoft JhengHei" panose="020B0604030504040204" pitchFamily="34" charset="-120"/>
                <a:ea typeface="Microsoft JhengHei" panose="020B0604030504040204" pitchFamily="34" charset="-120"/>
              </a:rPr>
              <a:t>(2.) </a:t>
            </a:r>
            <a:r>
              <a:rPr kumimoji="1" lang="zh-CN" altLang="en-US" sz="1100" dirty="0">
                <a:latin typeface="Microsoft JhengHei" panose="020B0604030504040204" pitchFamily="34" charset="-120"/>
                <a:ea typeface="Microsoft JhengHei" panose="020B0604030504040204" pitchFamily="34" charset="-120"/>
              </a:rPr>
              <a:t>這裡的會員即是與會人員</a:t>
            </a:r>
            <a:endParaRPr kumimoji="1" lang="zh-TW" altLang="en-US" sz="11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348651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8618" y="2027705"/>
            <a:ext cx="6090028" cy="1145332"/>
          </a:xfrm>
        </p:spPr>
        <p:txBody>
          <a:bodyPr>
            <a:normAutofit/>
          </a:bodyPr>
          <a:lstStyle/>
          <a:p>
            <a:pPr>
              <a:lnSpc>
                <a:spcPct val="100000"/>
              </a:lnSpc>
            </a:pPr>
            <a:r>
              <a:rPr lang="en-US" altLang="zh-CN" sz="4000" dirty="0"/>
              <a:t>5 W 1 H</a:t>
            </a:r>
            <a:endParaRPr lang="zh-CN" altLang="en-US" sz="4000" dirty="0"/>
          </a:p>
        </p:txBody>
      </p:sp>
      <p:sp>
        <p:nvSpPr>
          <p:cNvPr id="5" name="文本框 4">
            <a:extLst>
              <a:ext uri="{FF2B5EF4-FFF2-40B4-BE49-F238E27FC236}">
                <a16:creationId xmlns:a16="http://schemas.microsoft.com/office/drawing/2014/main" id="{04F69230-F3A6-4586-9371-A858F4763E9F}"/>
              </a:ext>
            </a:extLst>
          </p:cNvPr>
          <p:cNvSpPr txBox="1"/>
          <p:nvPr/>
        </p:nvSpPr>
        <p:spPr>
          <a:xfrm>
            <a:off x="1684387" y="2283127"/>
            <a:ext cx="1023516" cy="889909"/>
          </a:xfrm>
          <a:prstGeom prst="rect">
            <a:avLst/>
          </a:prstGeom>
          <a:noFill/>
          <a:ln w="117475">
            <a:noFill/>
          </a:ln>
        </p:spPr>
        <p:txBody>
          <a:bodyPr wrap="none" rtlCol="0">
            <a:prstTxWarp prst="textPlain">
              <a:avLst/>
            </a:prstTxWarp>
            <a:spAutoFit/>
          </a:bodyPr>
          <a:lstStyle/>
          <a:p>
            <a:r>
              <a:rPr lang="en-US" altLang="zh-CN" sz="1600" spc="100" dirty="0">
                <a:solidFill>
                  <a:schemeClr val="accent1"/>
                </a:solidFill>
                <a:latin typeface="Impact" panose="020B0806030902050204" pitchFamily="34" charset="0"/>
                <a:cs typeface="Arial" panose="020B0604020202020204" pitchFamily="34" charset="0"/>
              </a:rPr>
              <a:t>01</a:t>
            </a:r>
            <a:endParaRPr lang="zh-CN" altLang="en-US" sz="1600" spc="100" dirty="0">
              <a:solidFill>
                <a:schemeClr val="accent1"/>
              </a:solidFill>
              <a:latin typeface="Impact" panose="020B0806030902050204" pitchFamily="34" charset="0"/>
              <a:cs typeface="Arial" panose="020B0604020202020204" pitchFamily="34" charset="0"/>
            </a:endParaRPr>
          </a:p>
        </p:txBody>
      </p:sp>
      <p:sp>
        <p:nvSpPr>
          <p:cNvPr id="6" name="文字版面配置區 5">
            <a:extLst>
              <a:ext uri="{FF2B5EF4-FFF2-40B4-BE49-F238E27FC236}">
                <a16:creationId xmlns:a16="http://schemas.microsoft.com/office/drawing/2014/main" id="{353CD5E2-FA3E-47C5-92A6-53E91FE2E33B}"/>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708218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8618" y="2027705"/>
            <a:ext cx="6090028" cy="1145332"/>
          </a:xfrm>
        </p:spPr>
        <p:txBody>
          <a:bodyPr>
            <a:normAutofit/>
          </a:bodyPr>
          <a:lstStyle/>
          <a:p>
            <a:pPr>
              <a:lnSpc>
                <a:spcPct val="100000"/>
              </a:lnSpc>
            </a:pPr>
            <a:r>
              <a:rPr lang="zh-CN" altLang="en-US" sz="4000" dirty="0"/>
              <a:t>活動圖</a:t>
            </a:r>
          </a:p>
        </p:txBody>
      </p:sp>
      <p:sp>
        <p:nvSpPr>
          <p:cNvPr id="3" name="文本占位符 2"/>
          <p:cNvSpPr>
            <a:spLocks noGrp="1"/>
          </p:cNvSpPr>
          <p:nvPr>
            <p:ph type="body" idx="1"/>
          </p:nvPr>
        </p:nvSpPr>
        <p:spPr/>
        <p:txBody>
          <a:bodyPr/>
          <a:lstStyle/>
          <a:p>
            <a:pPr lvl="0"/>
            <a:endParaRPr lang="zh-CN" altLang="en-US" dirty="0"/>
          </a:p>
        </p:txBody>
      </p:sp>
      <p:sp>
        <p:nvSpPr>
          <p:cNvPr id="5" name="文本框 4">
            <a:extLst>
              <a:ext uri="{FF2B5EF4-FFF2-40B4-BE49-F238E27FC236}">
                <a16:creationId xmlns:a16="http://schemas.microsoft.com/office/drawing/2014/main" id="{04F69230-F3A6-4586-9371-A858F4763E9F}"/>
              </a:ext>
            </a:extLst>
          </p:cNvPr>
          <p:cNvSpPr txBox="1"/>
          <p:nvPr/>
        </p:nvSpPr>
        <p:spPr>
          <a:xfrm>
            <a:off x="1684387" y="2283127"/>
            <a:ext cx="1023516" cy="889909"/>
          </a:xfrm>
          <a:prstGeom prst="rect">
            <a:avLst/>
          </a:prstGeom>
          <a:noFill/>
          <a:ln w="117475">
            <a:noFill/>
          </a:ln>
        </p:spPr>
        <p:txBody>
          <a:bodyPr wrap="none" rtlCol="0">
            <a:prstTxWarp prst="textPlain">
              <a:avLst/>
            </a:prstTxWarp>
            <a:spAutoFit/>
          </a:bodyPr>
          <a:lstStyle/>
          <a:p>
            <a:r>
              <a:rPr lang="en-US" altLang="zh-CN" sz="1600" spc="100" dirty="0">
                <a:solidFill>
                  <a:schemeClr val="accent1"/>
                </a:solidFill>
                <a:latin typeface="Impact" panose="020B0806030902050204" pitchFamily="34" charset="0"/>
                <a:cs typeface="Arial" panose="020B0604020202020204" pitchFamily="34" charset="0"/>
              </a:rPr>
              <a:t>07</a:t>
            </a:r>
            <a:endParaRPr lang="zh-CN" altLang="en-US" sz="1600"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619235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F1B4989-0309-4B42-8273-11953D6666BF}"/>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pic>
        <p:nvPicPr>
          <p:cNvPr id="6" name="圖片 5" descr="一張含有 螢幕擷取畫面 的圖片&#10;&#10;&#10;&#10;自動產生的描述">
            <a:extLst>
              <a:ext uri="{FF2B5EF4-FFF2-40B4-BE49-F238E27FC236}">
                <a16:creationId xmlns:a16="http://schemas.microsoft.com/office/drawing/2014/main" id="{6C6AB2AA-2B01-E94D-9823-5E8019A5A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125" y="1349828"/>
            <a:ext cx="8473749" cy="5282455"/>
          </a:xfrm>
          <a:prstGeom prst="rect">
            <a:avLst/>
          </a:prstGeom>
        </p:spPr>
      </p:pic>
      <p:sp>
        <p:nvSpPr>
          <p:cNvPr id="5" name="標題 1">
            <a:extLst>
              <a:ext uri="{FF2B5EF4-FFF2-40B4-BE49-F238E27FC236}">
                <a16:creationId xmlns:a16="http://schemas.microsoft.com/office/drawing/2014/main" id="{FE7C94A7-5BEC-9E40-A204-B58EC6D207AD}"/>
              </a:ext>
            </a:extLst>
          </p:cNvPr>
          <p:cNvSpPr txBox="1">
            <a:spLocks/>
          </p:cNvSpPr>
          <p:nvPr/>
        </p:nvSpPr>
        <p:spPr>
          <a:xfrm>
            <a:off x="465666" y="711200"/>
            <a:ext cx="4428068" cy="558800"/>
          </a:xfrm>
          <a:prstGeom prst="rect">
            <a:avLst/>
          </a:prstGeom>
        </p:spPr>
        <p:txBody>
          <a:bodyPr vert="horz" lIns="91440" tIns="45720" rIns="91440" bIns="45720" rtlCol="0" anchor="b">
            <a:normAutofit fontScale="97500"/>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kumimoji="1" lang="zh-TW" altLang="en-US" dirty="0"/>
              <a:t>活動圖</a:t>
            </a:r>
            <a:r>
              <a:rPr kumimoji="1" lang="en-US" altLang="zh-TW" dirty="0"/>
              <a:t> – </a:t>
            </a:r>
            <a:r>
              <a:rPr kumimoji="1" lang="zh-CN" altLang="en-US" dirty="0"/>
              <a:t>簡報</a:t>
            </a:r>
            <a:r>
              <a:rPr kumimoji="1" lang="zh-TW" altLang="en-US" dirty="0"/>
              <a:t>管理作業</a:t>
            </a:r>
          </a:p>
        </p:txBody>
      </p:sp>
    </p:spTree>
    <p:extLst>
      <p:ext uri="{BB962C8B-B14F-4D97-AF65-F5344CB8AC3E}">
        <p14:creationId xmlns:p14="http://schemas.microsoft.com/office/powerpoint/2010/main" val="2061096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DACDBA-8F54-2F4E-BD24-FE883D02A2A6}"/>
              </a:ext>
            </a:extLst>
          </p:cNvPr>
          <p:cNvSpPr>
            <a:spLocks noGrp="1"/>
          </p:cNvSpPr>
          <p:nvPr>
            <p:ph type="title"/>
          </p:nvPr>
        </p:nvSpPr>
        <p:spPr>
          <a:xfrm>
            <a:off x="465665" y="1037770"/>
            <a:ext cx="4674745" cy="586259"/>
          </a:xfrm>
        </p:spPr>
        <p:txBody>
          <a:bodyPr>
            <a:noAutofit/>
          </a:bodyPr>
          <a:lstStyle/>
          <a:p>
            <a:r>
              <a:rPr kumimoji="1" lang="zh-TW" altLang="en-US" dirty="0"/>
              <a:t>活動圖</a:t>
            </a:r>
            <a:r>
              <a:rPr kumimoji="1" lang="en-US" altLang="zh-TW" dirty="0"/>
              <a:t> – </a:t>
            </a:r>
            <a:br>
              <a:rPr kumimoji="1" lang="en-US" altLang="zh-TW" dirty="0"/>
            </a:br>
            <a:r>
              <a:rPr kumimoji="1" lang="zh-TW" altLang="en-US" dirty="0"/>
              <a:t>自我行程管理作業</a:t>
            </a:r>
          </a:p>
        </p:txBody>
      </p:sp>
      <p:sp>
        <p:nvSpPr>
          <p:cNvPr id="4" name="投影片編號版面配置區 3">
            <a:extLst>
              <a:ext uri="{FF2B5EF4-FFF2-40B4-BE49-F238E27FC236}">
                <a16:creationId xmlns:a16="http://schemas.microsoft.com/office/drawing/2014/main" id="{1F1B4989-0309-4B42-8273-11953D6666BF}"/>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pic>
        <p:nvPicPr>
          <p:cNvPr id="5" name="圖片 4" descr="一張含有 螢幕擷取畫面 的圖片&#10;&#10;&#10;&#10;自動產生的描述">
            <a:extLst>
              <a:ext uri="{FF2B5EF4-FFF2-40B4-BE49-F238E27FC236}">
                <a16:creationId xmlns:a16="http://schemas.microsoft.com/office/drawing/2014/main" id="{8CD43A83-492E-6840-9541-4C0F04628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57" y="207959"/>
            <a:ext cx="5842049" cy="6517745"/>
          </a:xfrm>
          <a:prstGeom prst="rect">
            <a:avLst/>
          </a:prstGeom>
        </p:spPr>
      </p:pic>
      <p:sp>
        <p:nvSpPr>
          <p:cNvPr id="3" name="文字方塊 2">
            <a:extLst>
              <a:ext uri="{FF2B5EF4-FFF2-40B4-BE49-F238E27FC236}">
                <a16:creationId xmlns:a16="http://schemas.microsoft.com/office/drawing/2014/main" id="{4758709F-2844-8642-81E1-96013FF14475}"/>
              </a:ext>
            </a:extLst>
          </p:cNvPr>
          <p:cNvSpPr txBox="1"/>
          <p:nvPr/>
        </p:nvSpPr>
        <p:spPr>
          <a:xfrm>
            <a:off x="1444331" y="5912534"/>
            <a:ext cx="2717411" cy="646331"/>
          </a:xfrm>
          <a:prstGeom prst="rect">
            <a:avLst/>
          </a:prstGeom>
          <a:noFill/>
        </p:spPr>
        <p:txBody>
          <a:bodyPr wrap="none" rtlCol="0">
            <a:spAutoFit/>
          </a:bodyPr>
          <a:lstStyle/>
          <a:p>
            <a:r>
              <a:rPr kumimoji="1" lang="zh-TW" altLang="en-US" sz="1200" dirty="0">
                <a:latin typeface="Microsoft JhengHei" panose="020B0604030504040204" pitchFamily="34" charset="-120"/>
                <a:ea typeface="Microsoft JhengHei" panose="020B0604030504040204" pitchFamily="34" charset="-120"/>
              </a:rPr>
              <a:t>備註：</a:t>
            </a:r>
            <a:endParaRPr kumimoji="1" lang="en-US" altLang="zh-TW" sz="1200" dirty="0">
              <a:latin typeface="Microsoft JhengHei" panose="020B0604030504040204" pitchFamily="34" charset="-120"/>
              <a:ea typeface="Microsoft JhengHei" panose="020B0604030504040204" pitchFamily="34" charset="-120"/>
            </a:endParaRPr>
          </a:p>
          <a:p>
            <a:r>
              <a:rPr kumimoji="1" lang="en-US" altLang="zh-TW" sz="1200" dirty="0">
                <a:latin typeface="Microsoft JhengHei" panose="020B0604030504040204" pitchFamily="34" charset="-120"/>
                <a:ea typeface="Microsoft JhengHei" panose="020B0604030504040204" pitchFamily="34" charset="-120"/>
              </a:rPr>
              <a:t>(1.)</a:t>
            </a:r>
            <a:r>
              <a:rPr kumimoji="1" lang="zh-TW" altLang="en-US" sz="1200" dirty="0">
                <a:latin typeface="Microsoft JhengHei" panose="020B0604030504040204" pitchFamily="34" charset="-120"/>
                <a:ea typeface="Microsoft JhengHei" panose="020B0604030504040204" pitchFamily="34" charset="-120"/>
              </a:rPr>
              <a:t>上面為會員行程新增方法</a:t>
            </a:r>
            <a:endParaRPr kumimoji="1" lang="en-US" altLang="zh-TW" sz="1200" dirty="0">
              <a:latin typeface="Microsoft JhengHei" panose="020B0604030504040204" pitchFamily="34" charset="-120"/>
              <a:ea typeface="Microsoft JhengHei" panose="020B0604030504040204" pitchFamily="34" charset="-120"/>
            </a:endParaRPr>
          </a:p>
          <a:p>
            <a:r>
              <a:rPr kumimoji="1" lang="en-US" altLang="zh-TW" sz="1200" dirty="0">
                <a:latin typeface="Microsoft JhengHei" panose="020B0604030504040204" pitchFamily="34" charset="-120"/>
                <a:ea typeface="Microsoft JhengHei" panose="020B0604030504040204" pitchFamily="34" charset="-120"/>
              </a:rPr>
              <a:t>(2.)</a:t>
            </a:r>
            <a:r>
              <a:rPr kumimoji="1" lang="zh-CN" altLang="en-US" sz="1200" dirty="0">
                <a:latin typeface="Microsoft JhengHei" panose="020B0604030504040204" pitchFamily="34" charset="-120"/>
                <a:ea typeface="Microsoft JhengHei" panose="020B0604030504040204" pitchFamily="34" charset="-120"/>
              </a:rPr>
              <a:t>下面為查詢、刪除、修改行程方法</a:t>
            </a:r>
            <a:endParaRPr kumimoji="1" lang="zh-TW" altLang="en-US" sz="12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4215305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CN" altLang="en-US" sz="3600" dirty="0"/>
              <a:t>大致介面</a:t>
            </a:r>
          </a:p>
        </p:txBody>
      </p:sp>
      <p:sp>
        <p:nvSpPr>
          <p:cNvPr id="5" name="灯片编号占位符 3">
            <a:extLst>
              <a:ext uri="{FF2B5EF4-FFF2-40B4-BE49-F238E27FC236}">
                <a16:creationId xmlns:a16="http://schemas.microsoft.com/office/drawing/2014/main" id="{423895BD-E9DC-8340-AF30-5D81AE0A9CDA}"/>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33</a:t>
            </a:fld>
            <a:endParaRPr lang="zh-CN" altLang="en-US"/>
          </a:p>
        </p:txBody>
      </p:sp>
      <p:pic>
        <p:nvPicPr>
          <p:cNvPr id="6" name="圖片 5">
            <a:extLst>
              <a:ext uri="{FF2B5EF4-FFF2-40B4-BE49-F238E27FC236}">
                <a16:creationId xmlns:a16="http://schemas.microsoft.com/office/drawing/2014/main" id="{1A127145-0C92-A248-9E3C-5868DBE81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00" y="1110824"/>
            <a:ext cx="2682987" cy="5015648"/>
          </a:xfrm>
          <a:prstGeom prst="rect">
            <a:avLst/>
          </a:prstGeom>
        </p:spPr>
      </p:pic>
      <p:pic>
        <p:nvPicPr>
          <p:cNvPr id="8" name="圖片 7">
            <a:extLst>
              <a:ext uri="{FF2B5EF4-FFF2-40B4-BE49-F238E27FC236}">
                <a16:creationId xmlns:a16="http://schemas.microsoft.com/office/drawing/2014/main" id="{C600CB7D-C34E-8944-9BA8-303397C1C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178" y="1110824"/>
            <a:ext cx="2709038" cy="5015648"/>
          </a:xfrm>
          <a:prstGeom prst="rect">
            <a:avLst/>
          </a:prstGeom>
        </p:spPr>
      </p:pic>
      <p:pic>
        <p:nvPicPr>
          <p:cNvPr id="10" name="圖片 9" descr="一張含有 螢幕擷取畫面, 監視器 的圖片&#10;&#10;&#10;&#10;自動產生的描述">
            <a:extLst>
              <a:ext uri="{FF2B5EF4-FFF2-40B4-BE49-F238E27FC236}">
                <a16:creationId xmlns:a16="http://schemas.microsoft.com/office/drawing/2014/main" id="{BD8D31FF-EEA2-B042-ABED-08AC268514C4}"/>
              </a:ext>
            </a:extLst>
          </p:cNvPr>
          <p:cNvPicPr>
            <a:picLocks noChangeAspect="1"/>
          </p:cNvPicPr>
          <p:nvPr/>
        </p:nvPicPr>
        <p:blipFill rotWithShape="1">
          <a:blip r:embed="rId4">
            <a:extLst>
              <a:ext uri="{28A0092B-C50C-407E-A947-70E740481C1C}">
                <a14:useLocalDpi xmlns:a14="http://schemas.microsoft.com/office/drawing/2010/main" val="0"/>
              </a:ext>
            </a:extLst>
          </a:blip>
          <a:srcRect t="3374"/>
          <a:stretch/>
        </p:blipFill>
        <p:spPr>
          <a:xfrm>
            <a:off x="8282008" y="1110824"/>
            <a:ext cx="2782565" cy="5015648"/>
          </a:xfrm>
          <a:prstGeom prst="rect">
            <a:avLst/>
          </a:prstGeom>
        </p:spPr>
      </p:pic>
      <p:sp>
        <p:nvSpPr>
          <p:cNvPr id="11" name="三角形 10">
            <a:extLst>
              <a:ext uri="{FF2B5EF4-FFF2-40B4-BE49-F238E27FC236}">
                <a16:creationId xmlns:a16="http://schemas.microsoft.com/office/drawing/2014/main" id="{5AC0ACE4-53B3-2E40-832A-720C23AE4D3A}"/>
              </a:ext>
            </a:extLst>
          </p:cNvPr>
          <p:cNvSpPr/>
          <p:nvPr/>
        </p:nvSpPr>
        <p:spPr>
          <a:xfrm rot="5400000">
            <a:off x="3952683" y="3531830"/>
            <a:ext cx="643196" cy="17363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三角形 12">
            <a:extLst>
              <a:ext uri="{FF2B5EF4-FFF2-40B4-BE49-F238E27FC236}">
                <a16:creationId xmlns:a16="http://schemas.microsoft.com/office/drawing/2014/main" id="{17624192-ED2E-6D4F-850D-E14864CA3B6D}"/>
              </a:ext>
            </a:extLst>
          </p:cNvPr>
          <p:cNvSpPr/>
          <p:nvPr/>
        </p:nvSpPr>
        <p:spPr>
          <a:xfrm rot="5400000">
            <a:off x="7544268" y="3531830"/>
            <a:ext cx="643196" cy="17363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746432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CN" altLang="en-US" sz="3600" dirty="0"/>
              <a:t>大致畫面</a:t>
            </a:r>
          </a:p>
        </p:txBody>
      </p:sp>
      <p:sp>
        <p:nvSpPr>
          <p:cNvPr id="5" name="灯片编号占位符 3">
            <a:extLst>
              <a:ext uri="{FF2B5EF4-FFF2-40B4-BE49-F238E27FC236}">
                <a16:creationId xmlns:a16="http://schemas.microsoft.com/office/drawing/2014/main" id="{423895BD-E9DC-8340-AF30-5D81AE0A9CDA}"/>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34</a:t>
            </a:fld>
            <a:endParaRPr lang="zh-CN" altLang="en-US"/>
          </a:p>
        </p:txBody>
      </p:sp>
      <p:pic>
        <p:nvPicPr>
          <p:cNvPr id="10" name="圖片 9" descr="一張含有 螢幕擷取畫面, 監視器 的圖片&#10;&#10;&#10;&#10;自動產生的描述">
            <a:extLst>
              <a:ext uri="{FF2B5EF4-FFF2-40B4-BE49-F238E27FC236}">
                <a16:creationId xmlns:a16="http://schemas.microsoft.com/office/drawing/2014/main" id="{BD8D31FF-EEA2-B042-ABED-08AC268514C4}"/>
              </a:ext>
            </a:extLst>
          </p:cNvPr>
          <p:cNvPicPr>
            <a:picLocks noChangeAspect="1"/>
          </p:cNvPicPr>
          <p:nvPr/>
        </p:nvPicPr>
        <p:blipFill rotWithShape="1">
          <a:blip r:embed="rId2">
            <a:extLst>
              <a:ext uri="{28A0092B-C50C-407E-A947-70E740481C1C}">
                <a14:useLocalDpi xmlns:a14="http://schemas.microsoft.com/office/drawing/2010/main" val="0"/>
              </a:ext>
            </a:extLst>
          </a:blip>
          <a:srcRect t="3374"/>
          <a:stretch/>
        </p:blipFill>
        <p:spPr>
          <a:xfrm>
            <a:off x="2874698" y="1028700"/>
            <a:ext cx="2782565" cy="5015648"/>
          </a:xfrm>
          <a:prstGeom prst="rect">
            <a:avLst/>
          </a:prstGeom>
        </p:spPr>
      </p:pic>
      <p:sp>
        <p:nvSpPr>
          <p:cNvPr id="12" name="三角形 11">
            <a:extLst>
              <a:ext uri="{FF2B5EF4-FFF2-40B4-BE49-F238E27FC236}">
                <a16:creationId xmlns:a16="http://schemas.microsoft.com/office/drawing/2014/main" id="{0A3EE833-77BA-EC49-886C-41AFB75FF2EF}"/>
              </a:ext>
            </a:extLst>
          </p:cNvPr>
          <p:cNvSpPr/>
          <p:nvPr/>
        </p:nvSpPr>
        <p:spPr>
          <a:xfrm rot="5400000">
            <a:off x="5850063" y="3436154"/>
            <a:ext cx="643196" cy="17363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3" name="直線接點 32">
            <a:extLst>
              <a:ext uri="{FF2B5EF4-FFF2-40B4-BE49-F238E27FC236}">
                <a16:creationId xmlns:a16="http://schemas.microsoft.com/office/drawing/2014/main" id="{031F89AB-1BEB-0D44-A283-F838D41439FB}"/>
              </a:ext>
            </a:extLst>
          </p:cNvPr>
          <p:cNvCxnSpPr>
            <a:cxnSpLocks/>
          </p:cNvCxnSpPr>
          <p:nvPr/>
        </p:nvCxnSpPr>
        <p:spPr>
          <a:xfrm>
            <a:off x="7165755" y="5845021"/>
            <a:ext cx="0" cy="39819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1A8AA56B-8118-894D-AAD1-671A71DB886C}"/>
              </a:ext>
            </a:extLst>
          </p:cNvPr>
          <p:cNvSpPr txBox="1"/>
          <p:nvPr/>
        </p:nvSpPr>
        <p:spPr>
          <a:xfrm>
            <a:off x="5878145" y="6284765"/>
            <a:ext cx="2723823" cy="261610"/>
          </a:xfrm>
          <a:prstGeom prst="rect">
            <a:avLst/>
          </a:prstGeom>
          <a:noFill/>
        </p:spPr>
        <p:txBody>
          <a:bodyPr wrap="none" rtlCol="0">
            <a:spAutoFit/>
          </a:bodyPr>
          <a:lstStyle/>
          <a:p>
            <a:r>
              <a:rPr kumimoji="1" lang="zh-TW" altLang="en-US" sz="1100" dirty="0"/>
              <a:t>備註：若是講者身份將改回簡報上傳按鈕</a:t>
            </a:r>
          </a:p>
        </p:txBody>
      </p:sp>
      <p:grpSp>
        <p:nvGrpSpPr>
          <p:cNvPr id="37" name="群組 36">
            <a:extLst>
              <a:ext uri="{FF2B5EF4-FFF2-40B4-BE49-F238E27FC236}">
                <a16:creationId xmlns:a16="http://schemas.microsoft.com/office/drawing/2014/main" id="{6745A641-0508-574B-BC98-6002239005A9}"/>
              </a:ext>
            </a:extLst>
          </p:cNvPr>
          <p:cNvGrpSpPr/>
          <p:nvPr/>
        </p:nvGrpSpPr>
        <p:grpSpPr>
          <a:xfrm>
            <a:off x="6529816" y="1042252"/>
            <a:ext cx="2774908" cy="5002096"/>
            <a:chOff x="4632436" y="1137928"/>
            <a:chExt cx="2774908" cy="5002096"/>
          </a:xfrm>
        </p:grpSpPr>
        <p:sp>
          <p:nvSpPr>
            <p:cNvPr id="3" name="矩形 2">
              <a:extLst>
                <a:ext uri="{FF2B5EF4-FFF2-40B4-BE49-F238E27FC236}">
                  <a16:creationId xmlns:a16="http://schemas.microsoft.com/office/drawing/2014/main" id="{9539E49A-8D29-A545-B654-886F29F6AADA}"/>
                </a:ext>
              </a:extLst>
            </p:cNvPr>
            <p:cNvSpPr/>
            <p:nvPr/>
          </p:nvSpPr>
          <p:spPr>
            <a:xfrm>
              <a:off x="4632436" y="1137928"/>
              <a:ext cx="2774908" cy="5002096"/>
            </a:xfrm>
            <a:prstGeom prst="rect">
              <a:avLst/>
            </a:prstGeom>
            <a:solidFill>
              <a:srgbClr val="000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348FBA8D-011A-4642-94EC-3B6131B04A1A}"/>
                </a:ext>
              </a:extLst>
            </p:cNvPr>
            <p:cNvSpPr txBox="1"/>
            <p:nvPr/>
          </p:nvSpPr>
          <p:spPr>
            <a:xfrm>
              <a:off x="5720743" y="1204263"/>
              <a:ext cx="748923" cy="261610"/>
            </a:xfrm>
            <a:prstGeom prst="rect">
              <a:avLst/>
            </a:prstGeom>
            <a:noFill/>
          </p:spPr>
          <p:txBody>
            <a:bodyPr wrap="none" rtlCol="0">
              <a:spAutoFit/>
            </a:bodyPr>
            <a:lstStyle/>
            <a:p>
              <a:r>
                <a:rPr kumimoji="1" lang="zh-TW" altLang="en-US" sz="1100" dirty="0">
                  <a:solidFill>
                    <a:schemeClr val="bg1"/>
                  </a:solidFill>
                </a:rPr>
                <a:t>我的行程</a:t>
              </a:r>
            </a:p>
          </p:txBody>
        </p:sp>
        <p:sp>
          <p:nvSpPr>
            <p:cNvPr id="7" name="矩形 6">
              <a:extLst>
                <a:ext uri="{FF2B5EF4-FFF2-40B4-BE49-F238E27FC236}">
                  <a16:creationId xmlns:a16="http://schemas.microsoft.com/office/drawing/2014/main" id="{D49AB56B-9224-2249-80AB-8257A74982A0}"/>
                </a:ext>
              </a:extLst>
            </p:cNvPr>
            <p:cNvSpPr/>
            <p:nvPr/>
          </p:nvSpPr>
          <p:spPr>
            <a:xfrm>
              <a:off x="4737628" y="1930705"/>
              <a:ext cx="2564524" cy="4039171"/>
            </a:xfrm>
            <a:prstGeom prst="rect">
              <a:avLst/>
            </a:prstGeom>
            <a:solidFill>
              <a:srgbClr val="102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文字方塊 14">
              <a:extLst>
                <a:ext uri="{FF2B5EF4-FFF2-40B4-BE49-F238E27FC236}">
                  <a16:creationId xmlns:a16="http://schemas.microsoft.com/office/drawing/2014/main" id="{41BBF3ED-9BC9-6841-8C5B-8F500494A178}"/>
                </a:ext>
              </a:extLst>
            </p:cNvPr>
            <p:cNvSpPr txBox="1"/>
            <p:nvPr/>
          </p:nvSpPr>
          <p:spPr>
            <a:xfrm>
              <a:off x="4788679" y="3714745"/>
              <a:ext cx="1107996" cy="276999"/>
            </a:xfrm>
            <a:prstGeom prst="rect">
              <a:avLst/>
            </a:prstGeom>
            <a:noFill/>
          </p:spPr>
          <p:txBody>
            <a:bodyPr wrap="none" rtlCol="0">
              <a:spAutoFit/>
            </a:bodyPr>
            <a:lstStyle/>
            <a:p>
              <a:r>
                <a:rPr kumimoji="1" lang="zh-TW" altLang="en-US" sz="1200" dirty="0">
                  <a:solidFill>
                    <a:schemeClr val="bg1"/>
                  </a:solidFill>
                  <a:latin typeface="Microsoft JhengHei" panose="020B0604030504040204" pitchFamily="34" charset="-120"/>
                  <a:ea typeface="Microsoft JhengHei" panose="020B0604030504040204" pitchFamily="34" charset="-120"/>
                </a:rPr>
                <a:t>講者：朱宜振</a:t>
              </a:r>
            </a:p>
          </p:txBody>
        </p:sp>
        <p:sp>
          <p:nvSpPr>
            <p:cNvPr id="16" name="文字方塊 15">
              <a:extLst>
                <a:ext uri="{FF2B5EF4-FFF2-40B4-BE49-F238E27FC236}">
                  <a16:creationId xmlns:a16="http://schemas.microsoft.com/office/drawing/2014/main" id="{AF4113EA-B388-484D-9BBF-4EC08ECC8E32}"/>
                </a:ext>
              </a:extLst>
            </p:cNvPr>
            <p:cNvSpPr txBox="1"/>
            <p:nvPr/>
          </p:nvSpPr>
          <p:spPr>
            <a:xfrm>
              <a:off x="4788679" y="3991744"/>
              <a:ext cx="2513473" cy="1661993"/>
            </a:xfrm>
            <a:prstGeom prst="rect">
              <a:avLst/>
            </a:prstGeom>
            <a:noFill/>
          </p:spPr>
          <p:txBody>
            <a:bodyPr wrap="square" rtlCol="0">
              <a:spAutoFit/>
            </a:bodyPr>
            <a:lstStyle/>
            <a:p>
              <a:r>
                <a:rPr lang="zh-CN" altLang="en-US" sz="1200" dirty="0">
                  <a:solidFill>
                    <a:schemeClr val="bg1"/>
                  </a:solidFill>
                  <a:latin typeface="Microsoft JhengHei" panose="020B0604030504040204" pitchFamily="34" charset="-120"/>
                  <a:ea typeface="Microsoft JhengHei" panose="020B0604030504040204" pitchFamily="34" charset="-120"/>
                </a:rPr>
                <a:t>內容簡介：</a:t>
              </a:r>
              <a:endParaRPr lang="en-US" altLang="zh-CN" sz="1200" dirty="0">
                <a:solidFill>
                  <a:schemeClr val="bg1"/>
                </a:solidFill>
                <a:latin typeface="Microsoft JhengHei" panose="020B0604030504040204" pitchFamily="34" charset="-120"/>
                <a:ea typeface="Microsoft JhengHei" panose="020B0604030504040204" pitchFamily="34" charset="-120"/>
              </a:endParaRPr>
            </a:p>
            <a:p>
              <a:r>
                <a:rPr lang="zh-TW" altLang="en-US" sz="1000" dirty="0">
                  <a:solidFill>
                    <a:schemeClr val="bg1"/>
                  </a:solidFill>
                  <a:latin typeface="Microsoft JhengHei" panose="020B0604030504040204" pitchFamily="34" charset="-120"/>
                  <a:ea typeface="Microsoft JhengHei" panose="020B0604030504040204" pitchFamily="34" charset="-120"/>
                </a:rPr>
                <a:t>萬物聯網之下因為網際網路的老舊導致了許多新的威脅，這些威脅在萬物聯網之際可能會有大的爆發，但是威脅同時也帶來了機會。分散式帳本的相關技術可能會是個解方。 透過分散式帳本技術又替不只物聯網也替網際網路帶來的更多的可能性，從共享經濟的進化，到新一代隱私保護的數位身分這些都將在萬物聯網的時代大放異彩。</a:t>
              </a:r>
              <a:endParaRPr kumimoji="1" lang="zh-TW" altLang="en-US" sz="1000" dirty="0">
                <a:solidFill>
                  <a:schemeClr val="bg1"/>
                </a:solidFill>
                <a:latin typeface="Microsoft JhengHei" panose="020B0604030504040204" pitchFamily="34" charset="-120"/>
                <a:ea typeface="Microsoft JhengHei" panose="020B0604030504040204" pitchFamily="34" charset="-120"/>
              </a:endParaRPr>
            </a:p>
          </p:txBody>
        </p:sp>
        <p:sp>
          <p:nvSpPr>
            <p:cNvPr id="18" name="文字方塊 17">
              <a:extLst>
                <a:ext uri="{FF2B5EF4-FFF2-40B4-BE49-F238E27FC236}">
                  <a16:creationId xmlns:a16="http://schemas.microsoft.com/office/drawing/2014/main" id="{2E8F74AC-7195-9848-8CCF-987EF1BF61C0}"/>
                </a:ext>
              </a:extLst>
            </p:cNvPr>
            <p:cNvSpPr txBox="1"/>
            <p:nvPr/>
          </p:nvSpPr>
          <p:spPr>
            <a:xfrm>
              <a:off x="4809162" y="2447339"/>
              <a:ext cx="2492990" cy="461665"/>
            </a:xfrm>
            <a:prstGeom prst="rect">
              <a:avLst/>
            </a:prstGeom>
            <a:noFill/>
          </p:spPr>
          <p:txBody>
            <a:bodyPr wrap="none" rtlCol="0">
              <a:spAutoFit/>
            </a:bodyPr>
            <a:lstStyle/>
            <a:p>
              <a:r>
                <a:rPr lang="zh-TW" altLang="en-US" sz="1200" dirty="0">
                  <a:solidFill>
                    <a:schemeClr val="bg1"/>
                  </a:solidFill>
                  <a:latin typeface="Microsoft JhengHei" panose="020B0604030504040204" pitchFamily="34" charset="-120"/>
                  <a:ea typeface="Microsoft JhengHei" panose="020B0604030504040204" pitchFamily="34" charset="-120"/>
                </a:rPr>
                <a:t>分散式帳本在萬物聯網下的機會與</a:t>
              </a:r>
              <a:endParaRPr lang="en-US" altLang="zh-TW" sz="1200" dirty="0">
                <a:solidFill>
                  <a:schemeClr val="bg1"/>
                </a:solidFill>
                <a:latin typeface="Microsoft JhengHei" panose="020B0604030504040204" pitchFamily="34" charset="-120"/>
                <a:ea typeface="Microsoft JhengHei" panose="020B0604030504040204" pitchFamily="34" charset="-120"/>
              </a:endParaRPr>
            </a:p>
            <a:p>
              <a:r>
                <a:rPr lang="zh-TW" altLang="en-US" sz="1200" dirty="0">
                  <a:solidFill>
                    <a:schemeClr val="bg1"/>
                  </a:solidFill>
                  <a:latin typeface="Microsoft JhengHei" panose="020B0604030504040204" pitchFamily="34" charset="-120"/>
                  <a:ea typeface="Microsoft JhengHei" panose="020B0604030504040204" pitchFamily="34" charset="-120"/>
                </a:rPr>
                <a:t>威脅</a:t>
              </a:r>
              <a:endParaRPr kumimoji="1" lang="zh-TW" altLang="en-US" sz="1200" dirty="0">
                <a:solidFill>
                  <a:schemeClr val="bg1"/>
                </a:solidFill>
                <a:latin typeface="Microsoft JhengHei" panose="020B0604030504040204" pitchFamily="34" charset="-120"/>
                <a:ea typeface="Microsoft JhengHei" panose="020B0604030504040204" pitchFamily="34" charset="-120"/>
              </a:endParaRPr>
            </a:p>
          </p:txBody>
        </p:sp>
        <p:sp>
          <p:nvSpPr>
            <p:cNvPr id="21" name="矩形 20">
              <a:extLst>
                <a:ext uri="{FF2B5EF4-FFF2-40B4-BE49-F238E27FC236}">
                  <a16:creationId xmlns:a16="http://schemas.microsoft.com/office/drawing/2014/main" id="{8EFFD256-F5CB-2747-A4AE-DF021011428C}"/>
                </a:ext>
              </a:extLst>
            </p:cNvPr>
            <p:cNvSpPr/>
            <p:nvPr/>
          </p:nvSpPr>
          <p:spPr>
            <a:xfrm>
              <a:off x="4876254" y="2933150"/>
              <a:ext cx="714793" cy="71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0" name="圖片 19" descr="一張含有 牆, 個人, 男人, 相片 的圖片&#10;&#10;&#10;&#10;自動產生的描述">
              <a:extLst>
                <a:ext uri="{FF2B5EF4-FFF2-40B4-BE49-F238E27FC236}">
                  <a16:creationId xmlns:a16="http://schemas.microsoft.com/office/drawing/2014/main" id="{B7FB5B37-F8B1-B045-BB9E-3D402E755A44}"/>
                </a:ext>
              </a:extLst>
            </p:cNvPr>
            <p:cNvPicPr>
              <a:picLocks noChangeAspect="1"/>
            </p:cNvPicPr>
            <p:nvPr/>
          </p:nvPicPr>
          <p:blipFill rotWithShape="1">
            <a:blip r:embed="rId3">
              <a:extLst>
                <a:ext uri="{28A0092B-C50C-407E-A947-70E740481C1C}">
                  <a14:useLocalDpi xmlns:a14="http://schemas.microsoft.com/office/drawing/2010/main" val="0"/>
                </a:ext>
              </a:extLst>
            </a:blip>
            <a:srcRect l="13964" t="8205" r="8878" b="7189"/>
            <a:stretch/>
          </p:blipFill>
          <p:spPr>
            <a:xfrm>
              <a:off x="4928851" y="2985740"/>
              <a:ext cx="609601" cy="609615"/>
            </a:xfrm>
            <a:prstGeom prst="rect">
              <a:avLst/>
            </a:prstGeom>
          </p:spPr>
        </p:pic>
        <p:sp>
          <p:nvSpPr>
            <p:cNvPr id="22" name="文字方塊 21">
              <a:extLst>
                <a:ext uri="{FF2B5EF4-FFF2-40B4-BE49-F238E27FC236}">
                  <a16:creationId xmlns:a16="http://schemas.microsoft.com/office/drawing/2014/main" id="{3F4A8FA2-F01D-A34C-9FBC-49EE987875BC}"/>
                </a:ext>
              </a:extLst>
            </p:cNvPr>
            <p:cNvSpPr txBox="1"/>
            <p:nvPr/>
          </p:nvSpPr>
          <p:spPr>
            <a:xfrm>
              <a:off x="4826354" y="2274314"/>
              <a:ext cx="1657826" cy="246221"/>
            </a:xfrm>
            <a:prstGeom prst="rect">
              <a:avLst/>
            </a:prstGeom>
            <a:noFill/>
          </p:spPr>
          <p:txBody>
            <a:bodyPr wrap="none" rtlCol="0">
              <a:spAutoFit/>
            </a:bodyPr>
            <a:lstStyle/>
            <a:p>
              <a:r>
                <a:rPr kumimoji="1" lang="en-US" altLang="zh-TW" sz="1000" b="1" dirty="0">
                  <a:solidFill>
                    <a:srgbClr val="73C1D3"/>
                  </a:solidFill>
                  <a:latin typeface="Microsoft JhengHei" panose="020B0604030504040204" pitchFamily="34" charset="-120"/>
                  <a:ea typeface="Microsoft JhengHei" panose="020B0604030504040204" pitchFamily="34" charset="-120"/>
                </a:rPr>
                <a:t>#Blockchain,IoT,Startup</a:t>
              </a:r>
              <a:endParaRPr kumimoji="1" lang="zh-TW" altLang="en-US" sz="1000" b="1" dirty="0">
                <a:solidFill>
                  <a:srgbClr val="73C1D3"/>
                </a:solidFill>
                <a:latin typeface="Microsoft JhengHei" panose="020B0604030504040204" pitchFamily="34" charset="-120"/>
                <a:ea typeface="Microsoft JhengHei" panose="020B0604030504040204" pitchFamily="34" charset="-120"/>
              </a:endParaRPr>
            </a:p>
          </p:txBody>
        </p:sp>
        <p:sp>
          <p:nvSpPr>
            <p:cNvPr id="26" name="矩形 25">
              <a:extLst>
                <a:ext uri="{FF2B5EF4-FFF2-40B4-BE49-F238E27FC236}">
                  <a16:creationId xmlns:a16="http://schemas.microsoft.com/office/drawing/2014/main" id="{AC89C716-3BBE-9E4B-81B0-8FE1E21D98B8}"/>
                </a:ext>
              </a:extLst>
            </p:cNvPr>
            <p:cNvSpPr/>
            <p:nvPr/>
          </p:nvSpPr>
          <p:spPr>
            <a:xfrm>
              <a:off x="4750414" y="1949163"/>
              <a:ext cx="2564523" cy="303589"/>
            </a:xfrm>
            <a:prstGeom prst="rect">
              <a:avLst/>
            </a:prstGeom>
            <a:solidFill>
              <a:srgbClr val="2B6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文字方塊 23">
              <a:extLst>
                <a:ext uri="{FF2B5EF4-FFF2-40B4-BE49-F238E27FC236}">
                  <a16:creationId xmlns:a16="http://schemas.microsoft.com/office/drawing/2014/main" id="{F9E83458-41C1-914D-872F-62D3225CD56E}"/>
                </a:ext>
              </a:extLst>
            </p:cNvPr>
            <p:cNvSpPr txBox="1"/>
            <p:nvPr/>
          </p:nvSpPr>
          <p:spPr>
            <a:xfrm>
              <a:off x="5591047" y="1960746"/>
              <a:ext cx="1013419" cy="261610"/>
            </a:xfrm>
            <a:prstGeom prst="rect">
              <a:avLst/>
            </a:prstGeom>
            <a:noFill/>
          </p:spPr>
          <p:txBody>
            <a:bodyPr wrap="none" rtlCol="0">
              <a:spAutoFit/>
            </a:bodyPr>
            <a:lstStyle/>
            <a:p>
              <a:r>
                <a:rPr kumimoji="1" lang="en-US" altLang="zh-TW" sz="1100" dirty="0">
                  <a:solidFill>
                    <a:schemeClr val="bg1"/>
                  </a:solidFill>
                </a:rPr>
                <a:t>09:15 - 09:55</a:t>
              </a:r>
              <a:endParaRPr kumimoji="1" lang="zh-TW" altLang="en-US" sz="1100" dirty="0">
                <a:solidFill>
                  <a:schemeClr val="bg1"/>
                </a:solidFill>
              </a:endParaRPr>
            </a:p>
          </p:txBody>
        </p:sp>
        <p:sp>
          <p:nvSpPr>
            <p:cNvPr id="29" name="圓角矩形 28">
              <a:extLst>
                <a:ext uri="{FF2B5EF4-FFF2-40B4-BE49-F238E27FC236}">
                  <a16:creationId xmlns:a16="http://schemas.microsoft.com/office/drawing/2014/main" id="{BD202A8B-666B-B543-A0A9-1D242A26994A}"/>
                </a:ext>
              </a:extLst>
            </p:cNvPr>
            <p:cNvSpPr/>
            <p:nvPr/>
          </p:nvSpPr>
          <p:spPr>
            <a:xfrm>
              <a:off x="4917839" y="5675299"/>
              <a:ext cx="673208" cy="273015"/>
            </a:xfrm>
            <a:prstGeom prst="roundRect">
              <a:avLst/>
            </a:prstGeom>
            <a:solidFill>
              <a:srgbClr val="2B6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文字方塊 26">
              <a:extLst>
                <a:ext uri="{FF2B5EF4-FFF2-40B4-BE49-F238E27FC236}">
                  <a16:creationId xmlns:a16="http://schemas.microsoft.com/office/drawing/2014/main" id="{1BA161D7-C498-E34B-889B-8C004EFA67BC}"/>
                </a:ext>
              </a:extLst>
            </p:cNvPr>
            <p:cNvSpPr txBox="1"/>
            <p:nvPr/>
          </p:nvSpPr>
          <p:spPr>
            <a:xfrm>
              <a:off x="4896506" y="5681001"/>
              <a:ext cx="748923" cy="261610"/>
            </a:xfrm>
            <a:prstGeom prst="rect">
              <a:avLst/>
            </a:prstGeom>
            <a:noFill/>
          </p:spPr>
          <p:txBody>
            <a:bodyPr wrap="none" rtlCol="0">
              <a:spAutoFit/>
            </a:bodyPr>
            <a:lstStyle/>
            <a:p>
              <a:r>
                <a:rPr kumimoji="1" lang="zh-TW" altLang="en-US" sz="1100" dirty="0">
                  <a:solidFill>
                    <a:schemeClr val="bg1"/>
                  </a:solidFill>
                  <a:latin typeface="Microsoft JhengHei" panose="020B0604030504040204" pitchFamily="34" charset="-120"/>
                  <a:ea typeface="Microsoft JhengHei" panose="020B0604030504040204" pitchFamily="34" charset="-120"/>
                </a:rPr>
                <a:t>簡報下載</a:t>
              </a:r>
            </a:p>
          </p:txBody>
        </p:sp>
        <p:pic>
          <p:nvPicPr>
            <p:cNvPr id="30" name="圖片 29">
              <a:extLst>
                <a:ext uri="{FF2B5EF4-FFF2-40B4-BE49-F238E27FC236}">
                  <a16:creationId xmlns:a16="http://schemas.microsoft.com/office/drawing/2014/main" id="{B2FC6E63-7AC1-9B43-B48D-A771C8FB25D0}"/>
                </a:ext>
              </a:extLst>
            </p:cNvPr>
            <p:cNvPicPr>
              <a:picLocks noChangeAspect="1"/>
            </p:cNvPicPr>
            <p:nvPr/>
          </p:nvPicPr>
          <p:blipFill rotWithShape="1">
            <a:blip r:embed="rId4"/>
            <a:srcRect l="649" t="11106" r="467" b="81472"/>
            <a:stretch/>
          </p:blipFill>
          <p:spPr>
            <a:xfrm>
              <a:off x="4632436" y="1503473"/>
              <a:ext cx="2774908" cy="399032"/>
            </a:xfrm>
            <a:prstGeom prst="rect">
              <a:avLst/>
            </a:prstGeom>
          </p:spPr>
        </p:pic>
        <p:sp>
          <p:nvSpPr>
            <p:cNvPr id="17" name="5 角星形 16">
              <a:extLst>
                <a:ext uri="{FF2B5EF4-FFF2-40B4-BE49-F238E27FC236}">
                  <a16:creationId xmlns:a16="http://schemas.microsoft.com/office/drawing/2014/main" id="{49E1FB1B-7D92-B347-AB61-2D32E29B1AD4}"/>
                </a:ext>
              </a:extLst>
            </p:cNvPr>
            <p:cNvSpPr/>
            <p:nvPr/>
          </p:nvSpPr>
          <p:spPr>
            <a:xfrm>
              <a:off x="7041404" y="1968305"/>
              <a:ext cx="220717" cy="220717"/>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96807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68643" y="2901381"/>
            <a:ext cx="55360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568642" y="2800247"/>
            <a:ext cx="5537071" cy="925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文本框 6"/>
          <p:cNvSpPr txBox="1"/>
          <p:nvPr/>
        </p:nvSpPr>
        <p:spPr>
          <a:xfrm>
            <a:off x="1568642" y="1777612"/>
            <a:ext cx="5537071" cy="1115234"/>
          </a:xfrm>
          <a:prstGeom prst="rect">
            <a:avLst/>
          </a:prstGeom>
          <a:noFill/>
        </p:spPr>
        <p:txBody>
          <a:bodyPr wrap="none" rtlCol="0">
            <a:prstTxWarp prst="textPlain">
              <a:avLst/>
            </a:prstTxWarp>
            <a:spAutoFit/>
          </a:bodyPr>
          <a:lstStyle/>
          <a:p>
            <a:r>
              <a:rPr lang="en-US" altLang="zh-CN" sz="16600" b="1" dirty="0">
                <a:solidFill>
                  <a:schemeClr val="accent1"/>
                </a:solidFill>
                <a:latin typeface="+mn-lt"/>
              </a:rPr>
              <a:t>THANKS</a:t>
            </a:r>
            <a:endParaRPr lang="zh-CN" altLang="en-US" sz="16600" b="1" dirty="0">
              <a:solidFill>
                <a:schemeClr val="accent1"/>
              </a:solidFill>
              <a:latin typeface="+mn-lt"/>
            </a:endParaRPr>
          </a:p>
        </p:txBody>
      </p:sp>
    </p:spTree>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CN" altLang="en-US" sz="3600" dirty="0"/>
              <a:t>大致畫面</a:t>
            </a:r>
          </a:p>
        </p:txBody>
      </p:sp>
      <p:sp>
        <p:nvSpPr>
          <p:cNvPr id="5" name="灯片编号占位符 3">
            <a:extLst>
              <a:ext uri="{FF2B5EF4-FFF2-40B4-BE49-F238E27FC236}">
                <a16:creationId xmlns:a16="http://schemas.microsoft.com/office/drawing/2014/main" id="{423895BD-E9DC-8340-AF30-5D81AE0A9CDA}"/>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4</a:t>
            </a:fld>
            <a:endParaRPr lang="zh-CN" altLang="en-US"/>
          </a:p>
        </p:txBody>
      </p:sp>
      <p:pic>
        <p:nvPicPr>
          <p:cNvPr id="6" name="圖片 5">
            <a:extLst>
              <a:ext uri="{FF2B5EF4-FFF2-40B4-BE49-F238E27FC236}">
                <a16:creationId xmlns:a16="http://schemas.microsoft.com/office/drawing/2014/main" id="{1A127145-0C92-A248-9E3C-5868DBE81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00" y="1110824"/>
            <a:ext cx="2682987" cy="5015648"/>
          </a:xfrm>
          <a:prstGeom prst="rect">
            <a:avLst/>
          </a:prstGeom>
        </p:spPr>
      </p:pic>
      <p:pic>
        <p:nvPicPr>
          <p:cNvPr id="8" name="圖片 7">
            <a:extLst>
              <a:ext uri="{FF2B5EF4-FFF2-40B4-BE49-F238E27FC236}">
                <a16:creationId xmlns:a16="http://schemas.microsoft.com/office/drawing/2014/main" id="{C600CB7D-C34E-8944-9BA8-303397C1C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178" y="1110824"/>
            <a:ext cx="2709038" cy="5015648"/>
          </a:xfrm>
          <a:prstGeom prst="rect">
            <a:avLst/>
          </a:prstGeom>
        </p:spPr>
      </p:pic>
      <p:pic>
        <p:nvPicPr>
          <p:cNvPr id="10" name="圖片 9" descr="一張含有 螢幕擷取畫面, 監視器 的圖片&#10;&#10;&#10;&#10;自動產生的描述">
            <a:extLst>
              <a:ext uri="{FF2B5EF4-FFF2-40B4-BE49-F238E27FC236}">
                <a16:creationId xmlns:a16="http://schemas.microsoft.com/office/drawing/2014/main" id="{BD8D31FF-EEA2-B042-ABED-08AC268514C4}"/>
              </a:ext>
            </a:extLst>
          </p:cNvPr>
          <p:cNvPicPr>
            <a:picLocks noChangeAspect="1"/>
          </p:cNvPicPr>
          <p:nvPr/>
        </p:nvPicPr>
        <p:blipFill rotWithShape="1">
          <a:blip r:embed="rId4">
            <a:extLst>
              <a:ext uri="{28A0092B-C50C-407E-A947-70E740481C1C}">
                <a14:useLocalDpi xmlns:a14="http://schemas.microsoft.com/office/drawing/2010/main" val="0"/>
              </a:ext>
            </a:extLst>
          </a:blip>
          <a:srcRect t="3374"/>
          <a:stretch/>
        </p:blipFill>
        <p:spPr>
          <a:xfrm>
            <a:off x="8282008" y="1110824"/>
            <a:ext cx="2782565" cy="5015648"/>
          </a:xfrm>
          <a:prstGeom prst="rect">
            <a:avLst/>
          </a:prstGeom>
        </p:spPr>
      </p:pic>
      <p:sp>
        <p:nvSpPr>
          <p:cNvPr id="11" name="三角形 10">
            <a:extLst>
              <a:ext uri="{FF2B5EF4-FFF2-40B4-BE49-F238E27FC236}">
                <a16:creationId xmlns:a16="http://schemas.microsoft.com/office/drawing/2014/main" id="{5AC0ACE4-53B3-2E40-832A-720C23AE4D3A}"/>
              </a:ext>
            </a:extLst>
          </p:cNvPr>
          <p:cNvSpPr/>
          <p:nvPr/>
        </p:nvSpPr>
        <p:spPr>
          <a:xfrm rot="5400000">
            <a:off x="3952683" y="3531830"/>
            <a:ext cx="643196" cy="17363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三角形 12">
            <a:extLst>
              <a:ext uri="{FF2B5EF4-FFF2-40B4-BE49-F238E27FC236}">
                <a16:creationId xmlns:a16="http://schemas.microsoft.com/office/drawing/2014/main" id="{17624192-ED2E-6D4F-850D-E14864CA3B6D}"/>
              </a:ext>
            </a:extLst>
          </p:cNvPr>
          <p:cNvSpPr/>
          <p:nvPr/>
        </p:nvSpPr>
        <p:spPr>
          <a:xfrm rot="5400000">
            <a:off x="7544268" y="3531830"/>
            <a:ext cx="643196" cy="17363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644491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en-US" altLang="zh-CN" sz="3600" dirty="0"/>
              <a:t>5W1H</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166" name="文字方塊 165">
            <a:extLst>
              <a:ext uri="{FF2B5EF4-FFF2-40B4-BE49-F238E27FC236}">
                <a16:creationId xmlns:a16="http://schemas.microsoft.com/office/drawing/2014/main" id="{CA7B8309-8DF8-4441-8689-8445262BBD39}"/>
              </a:ext>
            </a:extLst>
          </p:cNvPr>
          <p:cNvSpPr txBox="1"/>
          <p:nvPr/>
        </p:nvSpPr>
        <p:spPr>
          <a:xfrm>
            <a:off x="754603" y="1340528"/>
            <a:ext cx="10697592" cy="4746107"/>
          </a:xfrm>
          <a:prstGeom prst="rect">
            <a:avLst/>
          </a:prstGeom>
          <a:noFill/>
        </p:spPr>
        <p:txBody>
          <a:bodyPr wrap="square" rtlCol="0">
            <a:spAutoFit/>
          </a:bodyPr>
          <a:lstStyle/>
          <a:p>
            <a:pPr marL="342900" indent="-342900">
              <a:lnSpc>
                <a:spcPct val="200000"/>
              </a:lnSpc>
              <a:buFont typeface="+mj-lt"/>
              <a:buAutoNum type="arabicPeriod"/>
            </a:pPr>
            <a:r>
              <a:rPr lang="en-US" altLang="zh-TW" dirty="0"/>
              <a:t>WHEN : </a:t>
            </a:r>
            <a:r>
              <a:rPr lang="zh-TW" altLang="zh-TW" sz="1600" dirty="0"/>
              <a:t>只要有研討會或大型社群聚會活動</a:t>
            </a:r>
            <a:endParaRPr lang="en-US" altLang="zh-TW" sz="1600" dirty="0"/>
          </a:p>
          <a:p>
            <a:pPr marL="342900" indent="-342900">
              <a:lnSpc>
                <a:spcPct val="200000"/>
              </a:lnSpc>
              <a:buFont typeface="+mj-lt"/>
              <a:buAutoNum type="arabicPeriod"/>
            </a:pPr>
            <a:r>
              <a:rPr lang="en-US" altLang="zh-TW" dirty="0"/>
              <a:t>WHO</a:t>
            </a:r>
            <a:r>
              <a:rPr lang="zh-TW" altLang="en-US" dirty="0"/>
              <a:t>：針對有參與研討會習慣的民眾、該場工作人員、該場贊助商及該場講者</a:t>
            </a:r>
            <a:endParaRPr lang="zh-TW" altLang="zh-TW" dirty="0"/>
          </a:p>
          <a:p>
            <a:pPr marL="342900" indent="-342900">
              <a:lnSpc>
                <a:spcPct val="200000"/>
              </a:lnSpc>
              <a:buFont typeface="+mj-lt"/>
              <a:buAutoNum type="arabicPeriod"/>
            </a:pPr>
            <a:r>
              <a:rPr lang="en-US" altLang="zh-TW" dirty="0"/>
              <a:t>WHY : </a:t>
            </a:r>
          </a:p>
          <a:p>
            <a:pPr lvl="1">
              <a:lnSpc>
                <a:spcPct val="200000"/>
              </a:lnSpc>
            </a:pPr>
            <a:r>
              <a:rPr lang="zh-TW" altLang="zh-TW" sz="1600" dirty="0"/>
              <a:t>市面上僅有為單一研討會所研發的</a:t>
            </a:r>
            <a:r>
              <a:rPr lang="en-US" altLang="zh-TW" sz="1600" dirty="0"/>
              <a:t>APP</a:t>
            </a:r>
            <a:r>
              <a:rPr lang="zh-TW" altLang="zh-TW" sz="1600" dirty="0"/>
              <a:t>載具，因此透過整合即將登場的會議，提供參與的會眾便利性，減少一次性的下載，提供更多元化功能給會眾</a:t>
            </a:r>
          </a:p>
          <a:p>
            <a:pPr marL="342900" indent="-342900">
              <a:lnSpc>
                <a:spcPct val="200000"/>
              </a:lnSpc>
              <a:buFont typeface="+mj-lt"/>
              <a:buAutoNum type="arabicPeriod"/>
            </a:pPr>
            <a:r>
              <a:rPr lang="en-US" altLang="zh-TW" dirty="0"/>
              <a:t>WHAT : </a:t>
            </a:r>
          </a:p>
          <a:p>
            <a:pPr lvl="1">
              <a:lnSpc>
                <a:spcPct val="200000"/>
              </a:lnSpc>
            </a:pPr>
            <a:r>
              <a:rPr lang="en-US" altLang="zh-TW" sz="1600" dirty="0"/>
              <a:t>1. </a:t>
            </a:r>
            <a:r>
              <a:rPr lang="zh-TW" altLang="zh-TW" sz="1600" dirty="0"/>
              <a:t>提供電子票卷功能</a:t>
            </a:r>
            <a:r>
              <a:rPr lang="en-US" altLang="zh-TW" sz="1600" dirty="0"/>
              <a:t>. 2. </a:t>
            </a:r>
            <a:r>
              <a:rPr lang="zh-TW" altLang="zh-TW" sz="1600" dirty="0"/>
              <a:t>選擇研討會場次功能</a:t>
            </a:r>
            <a:r>
              <a:rPr lang="en-US" altLang="zh-TW" sz="1600" dirty="0"/>
              <a:t> 3. </a:t>
            </a:r>
            <a:r>
              <a:rPr lang="zh-TW" altLang="zh-TW" sz="1600" dirty="0"/>
              <a:t>即時與講者問答</a:t>
            </a:r>
            <a:r>
              <a:rPr lang="en-US" altLang="zh-TW" sz="1600" dirty="0"/>
              <a:t> 4. </a:t>
            </a:r>
            <a:r>
              <a:rPr lang="zh-TW" altLang="zh-TW" sz="1600" dirty="0"/>
              <a:t>場地地圖</a:t>
            </a:r>
            <a:r>
              <a:rPr lang="en-US" altLang="zh-TW" sz="1600" dirty="0"/>
              <a:t> 5. </a:t>
            </a:r>
            <a:r>
              <a:rPr lang="zh-TW" altLang="zh-TW" sz="1600" dirty="0"/>
              <a:t>贊助廠商推播訊息</a:t>
            </a:r>
            <a:r>
              <a:rPr lang="en-US" altLang="zh-TW" sz="1600" dirty="0"/>
              <a:t> 6. </a:t>
            </a:r>
            <a:r>
              <a:rPr lang="zh-TW" altLang="zh-TW" sz="1600" dirty="0"/>
              <a:t>議程表（時間）</a:t>
            </a:r>
            <a:r>
              <a:rPr lang="en-US" altLang="zh-TW" sz="1600" dirty="0"/>
              <a:t> 7. </a:t>
            </a:r>
            <a:r>
              <a:rPr lang="zh-TW" altLang="zh-TW" sz="1600" dirty="0"/>
              <a:t>自我安排議程</a:t>
            </a:r>
          </a:p>
          <a:p>
            <a:pPr marL="342900" indent="-342900">
              <a:lnSpc>
                <a:spcPct val="200000"/>
              </a:lnSpc>
              <a:buFont typeface="+mj-lt"/>
              <a:buAutoNum type="arabicPeriod"/>
            </a:pPr>
            <a:r>
              <a:rPr lang="en-US" altLang="zh-TW" dirty="0"/>
              <a:t>WHERE : </a:t>
            </a:r>
            <a:r>
              <a:rPr lang="zh-TW" altLang="zh-TW" sz="1600" dirty="0"/>
              <a:t>以各場研討會地點為主、任何地方</a:t>
            </a:r>
            <a:r>
              <a:rPr lang="en-US" altLang="zh-TW" sz="1600" dirty="0"/>
              <a:t>(APP)</a:t>
            </a:r>
            <a:endParaRPr lang="en-US" altLang="zh-TW" dirty="0"/>
          </a:p>
        </p:txBody>
      </p:sp>
    </p:spTree>
    <p:extLst>
      <p:ext uri="{BB962C8B-B14F-4D97-AF65-F5344CB8AC3E}">
        <p14:creationId xmlns:p14="http://schemas.microsoft.com/office/powerpoint/2010/main" val="282497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en-US" altLang="zh-CN" sz="3600" dirty="0"/>
              <a:t>5W1H</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166" name="文字方塊 165">
            <a:extLst>
              <a:ext uri="{FF2B5EF4-FFF2-40B4-BE49-F238E27FC236}">
                <a16:creationId xmlns:a16="http://schemas.microsoft.com/office/drawing/2014/main" id="{CA7B8309-8DF8-4441-8689-8445262BBD39}"/>
              </a:ext>
            </a:extLst>
          </p:cNvPr>
          <p:cNvSpPr txBox="1"/>
          <p:nvPr/>
        </p:nvSpPr>
        <p:spPr>
          <a:xfrm>
            <a:off x="754603" y="1340528"/>
            <a:ext cx="10765884" cy="4960717"/>
          </a:xfrm>
          <a:prstGeom prst="rect">
            <a:avLst/>
          </a:prstGeom>
          <a:noFill/>
        </p:spPr>
        <p:txBody>
          <a:bodyPr wrap="square" rtlCol="0">
            <a:spAutoFit/>
          </a:bodyPr>
          <a:lstStyle/>
          <a:p>
            <a:pPr>
              <a:lnSpc>
                <a:spcPct val="200000"/>
              </a:lnSpc>
            </a:pPr>
            <a:r>
              <a:rPr lang="en-US" altLang="zh-TW" dirty="0"/>
              <a:t>5. HOW : </a:t>
            </a:r>
            <a:endParaRPr lang="zh-TW" altLang="zh-TW" dirty="0"/>
          </a:p>
          <a:p>
            <a:pPr lvl="1">
              <a:lnSpc>
                <a:spcPct val="200000"/>
              </a:lnSpc>
            </a:pPr>
            <a:r>
              <a:rPr lang="zh-TW" altLang="en-US" dirty="0"/>
              <a:t>後端伺服器：</a:t>
            </a:r>
            <a:r>
              <a:rPr lang="zh-TW" altLang="zh-TW" dirty="0"/>
              <a:t>以</a:t>
            </a:r>
            <a:r>
              <a:rPr lang="zh-TW" altLang="en-US" dirty="0"/>
              <a:t> </a:t>
            </a:r>
            <a:r>
              <a:rPr lang="en-US" altLang="zh-TW" u="sng" dirty="0">
                <a:solidFill>
                  <a:schemeClr val="accent1"/>
                </a:solidFill>
              </a:rPr>
              <a:t>PHP,APACHE</a:t>
            </a:r>
            <a:r>
              <a:rPr lang="zh-TW" altLang="en-US" dirty="0">
                <a:solidFill>
                  <a:schemeClr val="accent1"/>
                </a:solidFill>
              </a:rPr>
              <a:t>  </a:t>
            </a:r>
            <a:r>
              <a:rPr lang="zh-TW" altLang="zh-TW" dirty="0"/>
              <a:t>作為基礎</a:t>
            </a:r>
            <a:endParaRPr lang="en-US" altLang="zh-TW" dirty="0"/>
          </a:p>
          <a:p>
            <a:pPr lvl="1">
              <a:lnSpc>
                <a:spcPct val="200000"/>
              </a:lnSpc>
            </a:pPr>
            <a:r>
              <a:rPr lang="zh-TW" altLang="en-US" dirty="0"/>
              <a:t>整體</a:t>
            </a:r>
            <a:r>
              <a:rPr lang="en-US" altLang="zh-TW" dirty="0"/>
              <a:t>APP:  </a:t>
            </a:r>
            <a:r>
              <a:rPr lang="zh-TW" altLang="zh-TW" dirty="0"/>
              <a:t>透過</a:t>
            </a:r>
            <a:r>
              <a:rPr lang="zh-TW" altLang="en-US" dirty="0"/>
              <a:t> </a:t>
            </a:r>
            <a:r>
              <a:rPr lang="en-US" altLang="zh-TW" u="sng" dirty="0">
                <a:solidFill>
                  <a:schemeClr val="accent1"/>
                </a:solidFill>
              </a:rPr>
              <a:t>React Native (RN) </a:t>
            </a:r>
            <a:r>
              <a:rPr lang="zh-TW" altLang="en-US" dirty="0">
                <a:solidFill>
                  <a:schemeClr val="accent1"/>
                </a:solidFill>
              </a:rPr>
              <a:t>   </a:t>
            </a:r>
            <a:r>
              <a:rPr lang="zh-TW" altLang="zh-TW" dirty="0"/>
              <a:t>使用</a:t>
            </a:r>
            <a:r>
              <a:rPr lang="zh-TW" altLang="en-US" dirty="0"/>
              <a:t> </a:t>
            </a:r>
            <a:r>
              <a:rPr lang="en-US" altLang="zh-TW" u="sng" dirty="0">
                <a:solidFill>
                  <a:schemeClr val="accent1"/>
                </a:solidFill>
              </a:rPr>
              <a:t>JavaScript</a:t>
            </a:r>
            <a:r>
              <a:rPr lang="zh-TW" altLang="en-US" dirty="0">
                <a:solidFill>
                  <a:schemeClr val="accent1"/>
                </a:solidFill>
              </a:rPr>
              <a:t>  </a:t>
            </a:r>
            <a:r>
              <a:rPr lang="zh-TW" altLang="zh-TW" dirty="0"/>
              <a:t>來製作</a:t>
            </a:r>
            <a:r>
              <a:rPr lang="en-US" altLang="zh-TW" dirty="0"/>
              <a:t>APP</a:t>
            </a:r>
          </a:p>
          <a:p>
            <a:pPr lvl="1">
              <a:lnSpc>
                <a:spcPct val="200000"/>
              </a:lnSpc>
            </a:pPr>
            <a:r>
              <a:rPr lang="zh-TW" altLang="en-US" sz="1200" dirty="0"/>
              <a:t>（</a:t>
            </a:r>
            <a:r>
              <a:rPr lang="zh-TW" altLang="zh-TW" sz="1200" dirty="0"/>
              <a:t>第一步就是</a:t>
            </a:r>
            <a:r>
              <a:rPr lang="en-US" altLang="zh-TW" sz="1200" dirty="0"/>
              <a:t> review </a:t>
            </a:r>
            <a:r>
              <a:rPr lang="zh-TW" altLang="zh-TW" sz="1200" dirty="0"/>
              <a:t>全部的</a:t>
            </a:r>
            <a:r>
              <a:rPr lang="en-US" altLang="zh-TW" sz="1200" dirty="0"/>
              <a:t> UI/UX </a:t>
            </a:r>
            <a:r>
              <a:rPr lang="zh-TW" altLang="zh-TW" sz="1200" dirty="0"/>
              <a:t>圖，找出比較難的部份，例如頁面切換，或是多語系等等。</a:t>
            </a:r>
            <a:r>
              <a:rPr lang="zh-TW" altLang="en-US" sz="1200" dirty="0"/>
              <a:t>）</a:t>
            </a:r>
            <a:endParaRPr lang="zh-TW" altLang="zh-TW" sz="1200" dirty="0"/>
          </a:p>
          <a:p>
            <a:pPr lvl="1">
              <a:lnSpc>
                <a:spcPct val="200000"/>
              </a:lnSpc>
            </a:pPr>
            <a:r>
              <a:rPr lang="zh-TW" altLang="zh-TW" dirty="0"/>
              <a:t>排版方面</a:t>
            </a:r>
            <a:r>
              <a:rPr lang="zh-TW" altLang="en-US" dirty="0"/>
              <a:t>：</a:t>
            </a:r>
            <a:endParaRPr lang="en-US" altLang="zh-TW" dirty="0"/>
          </a:p>
          <a:p>
            <a:pPr marL="1200150" lvl="2" indent="-285750">
              <a:lnSpc>
                <a:spcPct val="200000"/>
              </a:lnSpc>
              <a:buFont typeface="Arial" panose="020B0604020202020204" pitchFamily="34" charset="0"/>
              <a:buChar char="•"/>
            </a:pPr>
            <a:r>
              <a:rPr lang="zh-TW" altLang="zh-TW" sz="1600" dirty="0"/>
              <a:t>使用使用</a:t>
            </a:r>
            <a:r>
              <a:rPr lang="en-US" altLang="zh-TW" sz="1600" dirty="0"/>
              <a:t> styled-component </a:t>
            </a:r>
            <a:r>
              <a:rPr lang="zh-TW" altLang="zh-TW" sz="1600" dirty="0"/>
              <a:t>來幫忙解決這個問題，</a:t>
            </a:r>
            <a:r>
              <a:rPr lang="en-US" altLang="zh-TW" sz="1600" dirty="0"/>
              <a:t>styled-component</a:t>
            </a:r>
            <a:r>
              <a:rPr lang="zh-TW" altLang="zh-TW" sz="1600" dirty="0"/>
              <a:t>可以讓我們用類似寫</a:t>
            </a:r>
            <a:r>
              <a:rPr lang="en-US" altLang="zh-TW" sz="1600" dirty="0"/>
              <a:t> </a:t>
            </a:r>
            <a:r>
              <a:rPr lang="en-US" altLang="zh-TW" sz="1600" dirty="0" err="1"/>
              <a:t>css</a:t>
            </a:r>
            <a:r>
              <a:rPr lang="en-US" altLang="zh-TW" sz="1600" dirty="0"/>
              <a:t> </a:t>
            </a:r>
            <a:r>
              <a:rPr lang="zh-TW" altLang="zh-TW" sz="1600" dirty="0"/>
              <a:t>的方式來產生出</a:t>
            </a:r>
            <a:r>
              <a:rPr lang="en-US" altLang="zh-TW" sz="1600" dirty="0"/>
              <a:t> inline style</a:t>
            </a:r>
            <a:r>
              <a:rPr lang="zh-TW" altLang="zh-TW" sz="1600" dirty="0"/>
              <a:t>，還可以透過</a:t>
            </a:r>
            <a:r>
              <a:rPr lang="en-US" altLang="zh-TW" sz="1600" dirty="0"/>
              <a:t> props </a:t>
            </a:r>
            <a:r>
              <a:rPr lang="zh-TW" altLang="zh-TW" sz="1600" dirty="0"/>
              <a:t>來改變長度或是顏色等等。</a:t>
            </a:r>
          </a:p>
          <a:p>
            <a:pPr marL="1200150" lvl="2" indent="-285750">
              <a:lnSpc>
                <a:spcPct val="200000"/>
              </a:lnSpc>
              <a:buFont typeface="Arial" panose="020B0604020202020204" pitchFamily="34" charset="0"/>
              <a:buChar char="•"/>
            </a:pPr>
            <a:r>
              <a:rPr lang="en-US" altLang="zh-TW" sz="1600" dirty="0"/>
              <a:t>react-native-camera</a:t>
            </a:r>
            <a:r>
              <a:rPr lang="zh-TW" altLang="zh-TW" sz="1600" dirty="0"/>
              <a:t>搭配</a:t>
            </a:r>
            <a:r>
              <a:rPr lang="en-US" altLang="zh-TW" sz="1600" dirty="0"/>
              <a:t>react-native-</a:t>
            </a:r>
            <a:r>
              <a:rPr lang="en-US" altLang="zh-TW" sz="1600" dirty="0" err="1"/>
              <a:t>qrcode</a:t>
            </a:r>
            <a:r>
              <a:rPr lang="en-US" altLang="zh-TW" sz="1600" dirty="0"/>
              <a:t>-scanner</a:t>
            </a:r>
            <a:r>
              <a:rPr lang="zh-TW" altLang="zh-TW" sz="1600" dirty="0"/>
              <a:t>使用 處理電子票券掃描</a:t>
            </a:r>
            <a:r>
              <a:rPr lang="en-US" altLang="zh-TW" sz="1600" dirty="0"/>
              <a:t>QRCODE</a:t>
            </a:r>
            <a:r>
              <a:rPr lang="zh-TW" altLang="zh-TW" sz="1600" dirty="0"/>
              <a:t>功能</a:t>
            </a:r>
          </a:p>
          <a:p>
            <a:pPr marL="1200150" lvl="2" indent="-285750">
              <a:lnSpc>
                <a:spcPct val="200000"/>
              </a:lnSpc>
              <a:buFont typeface="Arial" panose="020B0604020202020204" pitchFamily="34" charset="0"/>
              <a:buChar char="•"/>
            </a:pPr>
            <a:r>
              <a:rPr lang="zh-TW" altLang="zh-TW" sz="1600" dirty="0"/>
              <a:t>首頁的即時推播訊息是用</a:t>
            </a:r>
            <a:r>
              <a:rPr lang="en-US" altLang="zh-TW" sz="1600" dirty="0"/>
              <a:t>react-native-snap-carousel</a:t>
            </a:r>
            <a:r>
              <a:rPr lang="zh-TW" altLang="zh-TW" sz="1600" dirty="0"/>
              <a:t>，推播主要是透過</a:t>
            </a:r>
            <a:r>
              <a:rPr lang="en-US" altLang="zh-TW" sz="1600" dirty="0">
                <a:solidFill>
                  <a:srgbClr val="FCCA07"/>
                </a:solidFill>
              </a:rPr>
              <a:t> </a:t>
            </a:r>
            <a:r>
              <a:rPr lang="en-US" altLang="zh-TW" sz="1600" u="sng" dirty="0">
                <a:solidFill>
                  <a:schemeClr val="accent1"/>
                </a:solidFill>
              </a:rPr>
              <a:t>firebase</a:t>
            </a:r>
            <a:r>
              <a:rPr lang="en-US" altLang="zh-TW" sz="1600" dirty="0">
                <a:solidFill>
                  <a:schemeClr val="accent1"/>
                </a:solidFill>
              </a:rPr>
              <a:t> </a:t>
            </a:r>
            <a:r>
              <a:rPr lang="zh-TW" altLang="zh-TW" sz="1600" dirty="0"/>
              <a:t>來推送</a:t>
            </a:r>
            <a:r>
              <a:rPr lang="zh-TW" altLang="en-US" sz="1600" dirty="0"/>
              <a:t>。</a:t>
            </a:r>
            <a:endParaRPr lang="en-US" altLang="zh-TW" sz="1600" dirty="0"/>
          </a:p>
          <a:p>
            <a:pPr lvl="2">
              <a:lnSpc>
                <a:spcPct val="200000"/>
              </a:lnSpc>
            </a:pPr>
            <a:r>
              <a:rPr lang="zh-TW" altLang="en-US" sz="1100" dirty="0"/>
              <a:t>（</a:t>
            </a:r>
            <a:r>
              <a:rPr lang="zh-TW" altLang="zh-TW" sz="1100" dirty="0"/>
              <a:t>必須要安裝</a:t>
            </a:r>
            <a:r>
              <a:rPr lang="en-US" altLang="zh-TW" sz="1100" dirty="0"/>
              <a:t> react-native-firebase </a:t>
            </a:r>
            <a:r>
              <a:rPr lang="zh-TW" altLang="zh-TW" sz="1100" dirty="0"/>
              <a:t>來與</a:t>
            </a:r>
            <a:r>
              <a:rPr lang="en-US" altLang="zh-TW" sz="1100" dirty="0"/>
              <a:t> FCM </a:t>
            </a:r>
            <a:r>
              <a:rPr lang="zh-TW" altLang="zh-TW" sz="1100" dirty="0"/>
              <a:t>串接。安裝之後還必須到</a:t>
            </a:r>
            <a:r>
              <a:rPr lang="en-US" altLang="zh-TW" sz="1100" dirty="0"/>
              <a:t> firebase </a:t>
            </a:r>
            <a:r>
              <a:rPr lang="zh-TW" altLang="zh-TW" sz="1100" dirty="0"/>
              <a:t>官網設定，下載一個</a:t>
            </a:r>
            <a:r>
              <a:rPr lang="en-US" altLang="zh-TW" sz="1100" dirty="0"/>
              <a:t> google-</a:t>
            </a:r>
            <a:r>
              <a:rPr lang="en-US" altLang="zh-TW" sz="1100" dirty="0" err="1"/>
              <a:t>services.json</a:t>
            </a:r>
            <a:r>
              <a:rPr lang="en-US" altLang="zh-TW" sz="1100" dirty="0"/>
              <a:t> </a:t>
            </a:r>
            <a:r>
              <a:rPr lang="zh-TW" altLang="zh-TW" sz="1100" dirty="0"/>
              <a:t>到專案資料夾內。</a:t>
            </a:r>
            <a:r>
              <a:rPr lang="zh-TW" altLang="en-US" sz="1100" dirty="0"/>
              <a:t>）</a:t>
            </a:r>
            <a:endParaRPr lang="zh-TW" altLang="zh-TW" sz="1100" dirty="0"/>
          </a:p>
        </p:txBody>
      </p:sp>
    </p:spTree>
    <p:extLst>
      <p:ext uri="{BB962C8B-B14F-4D97-AF65-F5344CB8AC3E}">
        <p14:creationId xmlns:p14="http://schemas.microsoft.com/office/powerpoint/2010/main" val="269234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8618" y="2027705"/>
            <a:ext cx="6090028" cy="1145332"/>
          </a:xfrm>
        </p:spPr>
        <p:txBody>
          <a:bodyPr>
            <a:normAutofit/>
          </a:bodyPr>
          <a:lstStyle/>
          <a:p>
            <a:pPr>
              <a:lnSpc>
                <a:spcPct val="100000"/>
              </a:lnSpc>
            </a:pPr>
            <a:r>
              <a:rPr lang="zh-TW" altLang="en-US" sz="4000" dirty="0"/>
              <a:t>利害關係人</a:t>
            </a:r>
            <a:endParaRPr lang="zh-CN" altLang="en-US" sz="4000" dirty="0"/>
          </a:p>
        </p:txBody>
      </p:sp>
      <p:sp>
        <p:nvSpPr>
          <p:cNvPr id="5" name="文本框 4">
            <a:extLst>
              <a:ext uri="{FF2B5EF4-FFF2-40B4-BE49-F238E27FC236}">
                <a16:creationId xmlns:a16="http://schemas.microsoft.com/office/drawing/2014/main" id="{04F69230-F3A6-4586-9371-A858F4763E9F}"/>
              </a:ext>
            </a:extLst>
          </p:cNvPr>
          <p:cNvSpPr txBox="1"/>
          <p:nvPr/>
        </p:nvSpPr>
        <p:spPr>
          <a:xfrm>
            <a:off x="1684387" y="2283127"/>
            <a:ext cx="1023516" cy="889909"/>
          </a:xfrm>
          <a:prstGeom prst="rect">
            <a:avLst/>
          </a:prstGeom>
          <a:noFill/>
          <a:ln w="117475">
            <a:noFill/>
          </a:ln>
        </p:spPr>
        <p:txBody>
          <a:bodyPr wrap="none" rtlCol="0">
            <a:prstTxWarp prst="textPlain">
              <a:avLst/>
            </a:prstTxWarp>
            <a:spAutoFit/>
          </a:bodyPr>
          <a:lstStyle/>
          <a:p>
            <a:r>
              <a:rPr lang="en-US" altLang="zh-CN" sz="1600" spc="100" dirty="0">
                <a:solidFill>
                  <a:schemeClr val="accent1"/>
                </a:solidFill>
                <a:latin typeface="Impact" panose="020B0806030902050204" pitchFamily="34" charset="0"/>
                <a:cs typeface="Arial" panose="020B0604020202020204" pitchFamily="34" charset="0"/>
              </a:rPr>
              <a:t>02</a:t>
            </a:r>
            <a:endParaRPr lang="zh-CN" altLang="en-US" sz="1600" spc="100" dirty="0">
              <a:solidFill>
                <a:schemeClr val="accent1"/>
              </a:solidFill>
              <a:latin typeface="Impact" panose="020B0806030902050204" pitchFamily="34" charset="0"/>
              <a:cs typeface="Arial" panose="020B0604020202020204" pitchFamily="34" charset="0"/>
            </a:endParaRPr>
          </a:p>
        </p:txBody>
      </p:sp>
      <p:sp>
        <p:nvSpPr>
          <p:cNvPr id="6" name="文字版面配置區 5">
            <a:extLst>
              <a:ext uri="{FF2B5EF4-FFF2-40B4-BE49-F238E27FC236}">
                <a16:creationId xmlns:a16="http://schemas.microsoft.com/office/drawing/2014/main" id="{353CD5E2-FA3E-47C5-92A6-53E91FE2E33B}"/>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71597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1022-B065-45DD-8C61-D4D4FAAC45F3}"/>
              </a:ext>
            </a:extLst>
          </p:cNvPr>
          <p:cNvSpPr>
            <a:spLocks noGrp="1"/>
          </p:cNvSpPr>
          <p:nvPr>
            <p:ph type="title"/>
          </p:nvPr>
        </p:nvSpPr>
        <p:spPr>
          <a:xfrm>
            <a:off x="669924" y="1"/>
            <a:ext cx="10850563" cy="1028699"/>
          </a:xfrm>
        </p:spPr>
        <p:txBody>
          <a:bodyPr>
            <a:normAutofit/>
          </a:bodyPr>
          <a:lstStyle/>
          <a:p>
            <a:pPr algn="ctr"/>
            <a:r>
              <a:rPr lang="zh-TW" altLang="en-US" sz="3600" dirty="0"/>
              <a:t>利害關係人</a:t>
            </a:r>
            <a:endParaRPr lang="zh-CN" altLang="en-US" sz="3600" dirty="0"/>
          </a:p>
        </p:txBody>
      </p:sp>
      <p:sp>
        <p:nvSpPr>
          <p:cNvPr id="4" name="灯片编号占位符 3">
            <a:extLst>
              <a:ext uri="{FF2B5EF4-FFF2-40B4-BE49-F238E27FC236}">
                <a16:creationId xmlns:a16="http://schemas.microsoft.com/office/drawing/2014/main" id="{BE860D72-D75F-41B4-B554-B1C5CD004859}"/>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166" name="文字方塊 165">
            <a:extLst>
              <a:ext uri="{FF2B5EF4-FFF2-40B4-BE49-F238E27FC236}">
                <a16:creationId xmlns:a16="http://schemas.microsoft.com/office/drawing/2014/main" id="{CA7B8309-8DF8-4441-8689-8445262BBD39}"/>
              </a:ext>
            </a:extLst>
          </p:cNvPr>
          <p:cNvSpPr txBox="1"/>
          <p:nvPr/>
        </p:nvSpPr>
        <p:spPr>
          <a:xfrm>
            <a:off x="754603" y="1340528"/>
            <a:ext cx="10697592" cy="4524315"/>
          </a:xfrm>
          <a:prstGeom prst="rect">
            <a:avLst/>
          </a:prstGeom>
          <a:noFill/>
        </p:spPr>
        <p:txBody>
          <a:bodyPr wrap="square" rtlCol="0">
            <a:spAutoFit/>
          </a:bodyPr>
          <a:lstStyle/>
          <a:p>
            <a:pPr marL="457200" indent="-457200" algn="just">
              <a:lnSpc>
                <a:spcPct val="200000"/>
              </a:lnSpc>
              <a:buFont typeface="+mj-lt"/>
              <a:buAutoNum type="arabicPeriod"/>
            </a:pPr>
            <a:r>
              <a:rPr lang="zh-TW" altLang="en-US" sz="2400" dirty="0">
                <a:latin typeface="微軟正黑體 Light" panose="020B0304030504040204" pitchFamily="34" charset="-120"/>
                <a:ea typeface="微軟正黑體 Light" panose="020B0304030504040204" pitchFamily="34" charset="-120"/>
              </a:rPr>
              <a:t>會員</a:t>
            </a:r>
            <a:r>
              <a:rPr lang="en-US" altLang="zh-TW" sz="2400" dirty="0">
                <a:latin typeface="微軟正黑體 Light" panose="020B0304030504040204" pitchFamily="34" charset="-120"/>
                <a:ea typeface="微軟正黑體 Light" panose="020B0304030504040204" pitchFamily="34" charset="-120"/>
              </a:rPr>
              <a:t> </a:t>
            </a:r>
          </a:p>
          <a:p>
            <a:pPr marL="457200" indent="-457200" algn="just">
              <a:lnSpc>
                <a:spcPct val="200000"/>
              </a:lnSpc>
              <a:buFont typeface="+mj-lt"/>
              <a:buAutoNum type="arabicPeriod"/>
            </a:pPr>
            <a:r>
              <a:rPr lang="zh-TW" altLang="en-US" sz="2400" dirty="0">
                <a:latin typeface="微軟正黑體 Light" panose="020B0304030504040204" pitchFamily="34" charset="-120"/>
                <a:ea typeface="微軟正黑體 Light" panose="020B0304030504040204" pitchFamily="34" charset="-120"/>
              </a:rPr>
              <a:t>工作人員</a:t>
            </a:r>
            <a:endParaRPr lang="en-US" altLang="zh-TW" sz="2400" dirty="0">
              <a:latin typeface="微軟正黑體 Light" panose="020B0304030504040204" pitchFamily="34" charset="-120"/>
              <a:ea typeface="微軟正黑體 Light" panose="020B0304030504040204" pitchFamily="34" charset="-120"/>
            </a:endParaRPr>
          </a:p>
          <a:p>
            <a:pPr marL="457200" indent="-457200" algn="just">
              <a:lnSpc>
                <a:spcPct val="200000"/>
              </a:lnSpc>
              <a:buFont typeface="+mj-lt"/>
              <a:buAutoNum type="arabicPeriod"/>
            </a:pPr>
            <a:r>
              <a:rPr lang="zh-TW" altLang="zh-TW" sz="2400" dirty="0">
                <a:latin typeface="微軟正黑體 Light" panose="020B0304030504040204" pitchFamily="34" charset="-120"/>
                <a:ea typeface="微軟正黑體 Light" panose="020B0304030504040204" pitchFamily="34" charset="-120"/>
              </a:rPr>
              <a:t>講者</a:t>
            </a:r>
            <a:endParaRPr lang="en-US" altLang="zh-TW" sz="2400" dirty="0">
              <a:latin typeface="微軟正黑體 Light" panose="020B0304030504040204" pitchFamily="34" charset="-120"/>
              <a:ea typeface="微軟正黑體 Light" panose="020B0304030504040204" pitchFamily="34" charset="-120"/>
            </a:endParaRPr>
          </a:p>
          <a:p>
            <a:pPr marL="457200" indent="-457200" algn="just">
              <a:lnSpc>
                <a:spcPct val="200000"/>
              </a:lnSpc>
              <a:buFont typeface="+mj-lt"/>
              <a:buAutoNum type="arabicPeriod"/>
            </a:pPr>
            <a:r>
              <a:rPr lang="zh-TW" altLang="zh-TW" sz="2400" dirty="0">
                <a:latin typeface="微軟正黑體 Light" panose="020B0304030504040204" pitchFamily="34" charset="-120"/>
                <a:ea typeface="微軟正黑體 Light" panose="020B0304030504040204" pitchFamily="34" charset="-120"/>
              </a:rPr>
              <a:t>贊助廠商</a:t>
            </a:r>
            <a:endParaRPr lang="en-US" altLang="zh-TW" sz="2400" dirty="0">
              <a:latin typeface="微軟正黑體 Light" panose="020B0304030504040204" pitchFamily="34" charset="-120"/>
              <a:ea typeface="微軟正黑體 Light" panose="020B0304030504040204" pitchFamily="34" charset="-120"/>
            </a:endParaRPr>
          </a:p>
          <a:p>
            <a:pPr marL="457200" indent="-457200" algn="just">
              <a:lnSpc>
                <a:spcPct val="200000"/>
              </a:lnSpc>
              <a:buFont typeface="+mj-lt"/>
              <a:buAutoNum type="arabicPeriod"/>
            </a:pPr>
            <a:r>
              <a:rPr lang="zh-TW" altLang="zh-TW" sz="2400" dirty="0">
                <a:latin typeface="微軟正黑體 Light" panose="020B0304030504040204" pitchFamily="34" charset="-120"/>
                <a:ea typeface="微軟正黑體 Light" panose="020B0304030504040204" pitchFamily="34" charset="-120"/>
              </a:rPr>
              <a:t>研發工程師</a:t>
            </a:r>
            <a:endParaRPr lang="en-US" altLang="zh-TW" sz="2400" dirty="0">
              <a:latin typeface="微軟正黑體 Light" panose="020B0304030504040204" pitchFamily="34" charset="-120"/>
              <a:ea typeface="微軟正黑體 Light" panose="020B0304030504040204" pitchFamily="34" charset="-120"/>
            </a:endParaRPr>
          </a:p>
          <a:p>
            <a:pPr algn="just"/>
            <a:endParaRPr lang="en-US" altLang="zh-TW" sz="2400" dirty="0"/>
          </a:p>
          <a:p>
            <a:pPr algn="just"/>
            <a:endParaRPr lang="zh-TW" altLang="en-US" sz="2400" dirty="0"/>
          </a:p>
        </p:txBody>
      </p:sp>
    </p:spTree>
    <p:extLst>
      <p:ext uri="{BB962C8B-B14F-4D97-AF65-F5344CB8AC3E}">
        <p14:creationId xmlns:p14="http://schemas.microsoft.com/office/powerpoint/2010/main" val="3355902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8618" y="2027705"/>
            <a:ext cx="6090028" cy="1145332"/>
          </a:xfrm>
        </p:spPr>
        <p:txBody>
          <a:bodyPr>
            <a:normAutofit/>
          </a:bodyPr>
          <a:lstStyle/>
          <a:p>
            <a:pPr>
              <a:lnSpc>
                <a:spcPct val="100000"/>
              </a:lnSpc>
            </a:pPr>
            <a:r>
              <a:rPr lang="zh-TW" altLang="en-US" sz="4000" dirty="0"/>
              <a:t>利害關係人目標表</a:t>
            </a:r>
            <a:endParaRPr lang="zh-CN" altLang="en-US" sz="4000" dirty="0"/>
          </a:p>
        </p:txBody>
      </p:sp>
      <p:sp>
        <p:nvSpPr>
          <p:cNvPr id="5" name="文本框 4">
            <a:extLst>
              <a:ext uri="{FF2B5EF4-FFF2-40B4-BE49-F238E27FC236}">
                <a16:creationId xmlns:a16="http://schemas.microsoft.com/office/drawing/2014/main" id="{04F69230-F3A6-4586-9371-A858F4763E9F}"/>
              </a:ext>
            </a:extLst>
          </p:cNvPr>
          <p:cNvSpPr txBox="1"/>
          <p:nvPr/>
        </p:nvSpPr>
        <p:spPr>
          <a:xfrm>
            <a:off x="1684387" y="2283127"/>
            <a:ext cx="1023516" cy="889909"/>
          </a:xfrm>
          <a:prstGeom prst="rect">
            <a:avLst/>
          </a:prstGeom>
          <a:noFill/>
          <a:ln w="117475">
            <a:noFill/>
          </a:ln>
        </p:spPr>
        <p:txBody>
          <a:bodyPr wrap="none" rtlCol="0">
            <a:prstTxWarp prst="textPlain">
              <a:avLst/>
            </a:prstTxWarp>
            <a:spAutoFit/>
          </a:bodyPr>
          <a:lstStyle/>
          <a:p>
            <a:r>
              <a:rPr lang="en-US" altLang="zh-CN" sz="1600" spc="100" dirty="0">
                <a:solidFill>
                  <a:schemeClr val="accent1"/>
                </a:solidFill>
                <a:latin typeface="Impact" panose="020B0806030902050204" pitchFamily="34" charset="0"/>
                <a:cs typeface="Arial" panose="020B0604020202020204" pitchFamily="34" charset="0"/>
              </a:rPr>
              <a:t>03</a:t>
            </a:r>
            <a:endParaRPr lang="zh-CN" altLang="en-US" sz="1600" spc="100" dirty="0">
              <a:solidFill>
                <a:schemeClr val="accent1"/>
              </a:solidFill>
              <a:latin typeface="Impact" panose="020B0806030902050204" pitchFamily="34" charset="0"/>
              <a:cs typeface="Arial" panose="020B0604020202020204" pitchFamily="34" charset="0"/>
            </a:endParaRPr>
          </a:p>
        </p:txBody>
      </p:sp>
      <p:sp>
        <p:nvSpPr>
          <p:cNvPr id="6" name="文字版面配置區 5">
            <a:extLst>
              <a:ext uri="{FF2B5EF4-FFF2-40B4-BE49-F238E27FC236}">
                <a16:creationId xmlns:a16="http://schemas.microsoft.com/office/drawing/2014/main" id="{4D0AE5F0-9F89-483A-9238-2B589F97F918}"/>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8614670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1bd0dec4-2b7e-44bd-b8ae-1a59d72b45da"/>
</p:tagLst>
</file>

<file path=ppt/tags/tag2.xml><?xml version="1.0" encoding="utf-8"?>
<p:tagLst xmlns:a="http://schemas.openxmlformats.org/drawingml/2006/main" xmlns:r="http://schemas.openxmlformats.org/officeDocument/2006/relationships" xmlns:p="http://schemas.openxmlformats.org/presentationml/2006/main">
  <p:tag name="ISLIDE.DIAGRAM" val="fc6f79d3-69ca-4f16-8cd3-122d59be83ca"/>
</p:tagLst>
</file>

<file path=ppt/theme/theme1.xml><?xml version="1.0" encoding="utf-8"?>
<a:theme xmlns:a="http://schemas.openxmlformats.org/drawingml/2006/main" name="主题5">
  <a:themeElements>
    <a:clrScheme name="L109">
      <a:dk1>
        <a:srgbClr val="000000"/>
      </a:dk1>
      <a:lt1>
        <a:srgbClr val="FFFFFF"/>
      </a:lt1>
      <a:dk2>
        <a:srgbClr val="44546A"/>
      </a:dk2>
      <a:lt2>
        <a:srgbClr val="E7E6E6"/>
      </a:lt2>
      <a:accent1>
        <a:srgbClr val="354B5E"/>
      </a:accent1>
      <a:accent2>
        <a:srgbClr val="FCCA07"/>
      </a:accent2>
      <a:accent3>
        <a:srgbClr val="2192BC"/>
      </a:accent3>
      <a:accent4>
        <a:srgbClr val="A7AA9D"/>
      </a:accent4>
      <a:accent5>
        <a:srgbClr val="475F77"/>
      </a:accent5>
      <a:accent6>
        <a:srgbClr val="BFBFBF"/>
      </a:accent6>
      <a:hlink>
        <a:srgbClr val="D74B4B"/>
      </a:hlink>
      <a:folHlink>
        <a:srgbClr val="869FB7"/>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1558</TotalTime>
  <Words>3244</Words>
  <Application>Microsoft Macintosh PowerPoint</Application>
  <PresentationFormat>寬螢幕</PresentationFormat>
  <Paragraphs>562</Paragraphs>
  <Slides>35</Slides>
  <Notes>1</Notes>
  <HiddenSlides>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35</vt:i4>
      </vt:variant>
    </vt:vector>
  </HeadingPairs>
  <TitlesOfParts>
    <vt:vector size="47" baseType="lpstr">
      <vt:lpstr>Microsoft JhengHei</vt:lpstr>
      <vt:lpstr>Microsoft JhengHei</vt:lpstr>
      <vt:lpstr>微軟正黑體 Light</vt:lpstr>
      <vt:lpstr>PMingLiU</vt:lpstr>
      <vt:lpstr>微软雅黑</vt:lpstr>
      <vt:lpstr>Segoe UI Light</vt:lpstr>
      <vt:lpstr>Arial</vt:lpstr>
      <vt:lpstr>Calibri</vt:lpstr>
      <vt:lpstr>Impact</vt:lpstr>
      <vt:lpstr>Wingdings</vt:lpstr>
      <vt:lpstr>主题5</vt:lpstr>
      <vt:lpstr>OfficePLUS</vt:lpstr>
      <vt:lpstr>PowerPoint 簡報</vt:lpstr>
      <vt:lpstr>PowerPoint 簡報</vt:lpstr>
      <vt:lpstr>5 W 1 H</vt:lpstr>
      <vt:lpstr>大致畫面</vt:lpstr>
      <vt:lpstr>5W1H</vt:lpstr>
      <vt:lpstr>5W1H</vt:lpstr>
      <vt:lpstr>利害關係人</vt:lpstr>
      <vt:lpstr>利害關係人</vt:lpstr>
      <vt:lpstr>利害關係人目標表</vt:lpstr>
      <vt:lpstr>利害關係人目標表</vt:lpstr>
      <vt:lpstr>利害關係人目標表</vt:lpstr>
      <vt:lpstr>利害關係人目標表</vt:lpstr>
      <vt:lpstr>事件表</vt:lpstr>
      <vt:lpstr>事件表</vt:lpstr>
      <vt:lpstr>事件表</vt:lpstr>
      <vt:lpstr>事件表</vt:lpstr>
      <vt:lpstr>事件表</vt:lpstr>
      <vt:lpstr>事件表</vt:lpstr>
      <vt:lpstr>使用案例</vt:lpstr>
      <vt:lpstr>使用案例一 會員管理活動行程作業</vt:lpstr>
      <vt:lpstr>使用案例二 簡報管理作業</vt:lpstr>
      <vt:lpstr>使用案例三  會員註冊作業</vt:lpstr>
      <vt:lpstr>使用案例四  研討會基本資料作業</vt:lpstr>
      <vt:lpstr>使用案例五  電子票卷驗證作業</vt:lpstr>
      <vt:lpstr>使用案例六 提問互動作業</vt:lpstr>
      <vt:lpstr>使用案例圖</vt:lpstr>
      <vt:lpstr>使用案例圖—會員系統</vt:lpstr>
      <vt:lpstr>使用案例圖—活動系統</vt:lpstr>
      <vt:lpstr>使用案例圖—售票系統</vt:lpstr>
      <vt:lpstr>活動圖</vt:lpstr>
      <vt:lpstr>PowerPoint 簡報</vt:lpstr>
      <vt:lpstr>活動圖 –  自我行程管理作業</vt:lpstr>
      <vt:lpstr>大致介面</vt:lpstr>
      <vt:lpstr>大致畫面</vt:lpstr>
      <vt:lpstr>PowerPoint 簡報</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李丞翊</cp:lastModifiedBy>
  <cp:revision>109</cp:revision>
  <cp:lastPrinted>2017-08-28T16:00:00Z</cp:lastPrinted>
  <dcterms:created xsi:type="dcterms:W3CDTF">2017-08-28T16:00:00Z</dcterms:created>
  <dcterms:modified xsi:type="dcterms:W3CDTF">2019-01-08T17:15:15Z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1bd0dec4-2b7e-44bd-b8ae-1a59d72b45da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2018-11-06T07:54:23.8066056Z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